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6"/>
  </p:notesMasterIdLst>
  <p:sldIdLst>
    <p:sldId id="379" r:id="rId2"/>
    <p:sldId id="493" r:id="rId3"/>
    <p:sldId id="498" r:id="rId4"/>
    <p:sldId id="349" r:id="rId5"/>
    <p:sldId id="350" r:id="rId6"/>
    <p:sldId id="381" r:id="rId7"/>
    <p:sldId id="509" r:id="rId8"/>
    <p:sldId id="500" r:id="rId9"/>
    <p:sldId id="496" r:id="rId10"/>
    <p:sldId id="397" r:id="rId11"/>
    <p:sldId id="398" r:id="rId12"/>
    <p:sldId id="384" r:id="rId13"/>
    <p:sldId id="385" r:id="rId14"/>
    <p:sldId id="386" r:id="rId15"/>
    <p:sldId id="387" r:id="rId16"/>
    <p:sldId id="388" r:id="rId17"/>
    <p:sldId id="389" r:id="rId18"/>
    <p:sldId id="495" r:id="rId19"/>
    <p:sldId id="391" r:id="rId20"/>
    <p:sldId id="502" r:id="rId21"/>
    <p:sldId id="392" r:id="rId22"/>
    <p:sldId id="393" r:id="rId23"/>
    <p:sldId id="394" r:id="rId24"/>
    <p:sldId id="395" r:id="rId25"/>
    <p:sldId id="501" r:id="rId26"/>
    <p:sldId id="494" r:id="rId27"/>
    <p:sldId id="400" r:id="rId28"/>
    <p:sldId id="401" r:id="rId29"/>
    <p:sldId id="403" r:id="rId30"/>
    <p:sldId id="404" r:id="rId31"/>
    <p:sldId id="405" r:id="rId32"/>
    <p:sldId id="406" r:id="rId33"/>
    <p:sldId id="407" r:id="rId34"/>
    <p:sldId id="409" r:id="rId35"/>
    <p:sldId id="411" r:id="rId36"/>
    <p:sldId id="408" r:id="rId37"/>
    <p:sldId id="412" r:id="rId38"/>
    <p:sldId id="402" r:id="rId39"/>
    <p:sldId id="503" r:id="rId40"/>
    <p:sldId id="413" r:id="rId41"/>
    <p:sldId id="505" r:id="rId42"/>
    <p:sldId id="506" r:id="rId43"/>
    <p:sldId id="415" r:id="rId44"/>
    <p:sldId id="507" r:id="rId45"/>
    <p:sldId id="417" r:id="rId46"/>
    <p:sldId id="418" r:id="rId47"/>
    <p:sldId id="419" r:id="rId48"/>
    <p:sldId id="508" r:id="rId49"/>
    <p:sldId id="423" r:id="rId50"/>
    <p:sldId id="421" r:id="rId51"/>
    <p:sldId id="422" r:id="rId52"/>
    <p:sldId id="424" r:id="rId53"/>
    <p:sldId id="425" r:id="rId54"/>
    <p:sldId id="426" r:id="rId55"/>
  </p:sldIdLst>
  <p:sldSz cx="9144000" cy="6858000" type="screen4x3"/>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3250" autoAdjust="0"/>
  </p:normalViewPr>
  <p:slideViewPr>
    <p:cSldViewPr>
      <p:cViewPr varScale="1">
        <p:scale>
          <a:sx n="110" d="100"/>
          <a:sy n="110" d="100"/>
        </p:scale>
        <p:origin x="1566"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jpeg>
</file>

<file path=ppt/media/image22.png>
</file>

<file path=ppt/media/image23.jpg>
</file>

<file path=ppt/media/image24.png>
</file>

<file path=ppt/media/image25.png>
</file>

<file path=ppt/media/image26.jp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MX"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445F07-8756-451B-A938-0248325FC7BB}" type="datetimeFigureOut">
              <a:rPr lang="es-MX" smtClean="0"/>
              <a:t>17/04/2023</a:t>
            </a:fld>
            <a:endParaRPr lang="es-MX"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MX"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MX"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993AEC0-242E-4FA7-9D3C-51E1036AC3CB}" type="slidenum">
              <a:rPr lang="es-MX" smtClean="0"/>
              <a:t>‹Nº›</a:t>
            </a:fld>
            <a:endParaRPr lang="es-MX" dirty="0"/>
          </a:p>
        </p:txBody>
      </p:sp>
    </p:spTree>
    <p:extLst>
      <p:ext uri="{BB962C8B-B14F-4D97-AF65-F5344CB8AC3E}">
        <p14:creationId xmlns:p14="http://schemas.microsoft.com/office/powerpoint/2010/main" val="3817066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MX" dirty="0"/>
          </a:p>
        </p:txBody>
      </p:sp>
      <p:sp>
        <p:nvSpPr>
          <p:cNvPr id="4" name="3 Marcador de número de diapositiva"/>
          <p:cNvSpPr>
            <a:spLocks noGrp="1"/>
          </p:cNvSpPr>
          <p:nvPr>
            <p:ph type="sldNum" sz="quarter" idx="10"/>
          </p:nvPr>
        </p:nvSpPr>
        <p:spPr/>
        <p:txBody>
          <a:bodyPr/>
          <a:lstStyle/>
          <a:p>
            <a:fld id="{5993AEC0-242E-4FA7-9D3C-51E1036AC3CB}" type="slidenum">
              <a:rPr lang="es-MX" smtClean="0"/>
              <a:t>1</a:t>
            </a:fld>
            <a:endParaRPr lang="es-MX" dirty="0"/>
          </a:p>
        </p:txBody>
      </p:sp>
    </p:spTree>
    <p:extLst>
      <p:ext uri="{BB962C8B-B14F-4D97-AF65-F5344CB8AC3E}">
        <p14:creationId xmlns:p14="http://schemas.microsoft.com/office/powerpoint/2010/main" val="1811448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5993AEC0-242E-4FA7-9D3C-51E1036AC3CB}" type="slidenum">
              <a:rPr lang="es-MX" smtClean="0"/>
              <a:t>4</a:t>
            </a:fld>
            <a:endParaRPr lang="es-MX" dirty="0"/>
          </a:p>
        </p:txBody>
      </p:sp>
    </p:spTree>
    <p:extLst>
      <p:ext uri="{BB962C8B-B14F-4D97-AF65-F5344CB8AC3E}">
        <p14:creationId xmlns:p14="http://schemas.microsoft.com/office/powerpoint/2010/main" val="2048012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5993AEC0-242E-4FA7-9D3C-51E1036AC3CB}" type="slidenum">
              <a:rPr lang="es-MX" smtClean="0"/>
              <a:t>5</a:t>
            </a:fld>
            <a:endParaRPr lang="es-MX" dirty="0"/>
          </a:p>
        </p:txBody>
      </p:sp>
    </p:spTree>
    <p:extLst>
      <p:ext uri="{BB962C8B-B14F-4D97-AF65-F5344CB8AC3E}">
        <p14:creationId xmlns:p14="http://schemas.microsoft.com/office/powerpoint/2010/main" val="1326806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1 Marcador de imagen de diapositiva"/>
          <p:cNvSpPr>
            <a:spLocks noGrp="1" noRot="1" noChangeAspect="1" noTextEdit="1"/>
          </p:cNvSpPr>
          <p:nvPr>
            <p:ph type="sldImg"/>
          </p:nvPr>
        </p:nvSpPr>
        <p:spPr>
          <a:ln/>
        </p:spPr>
      </p:sp>
      <p:sp>
        <p:nvSpPr>
          <p:cNvPr id="59395" name="2 Marcador de notas"/>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s-MX" altLang="es-MX"/>
          </a:p>
        </p:txBody>
      </p:sp>
      <p:sp>
        <p:nvSpPr>
          <p:cNvPr id="59396" name="3 Marcador de número de diapositiva"/>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defRPr>
            </a:lvl1pPr>
            <a:lvl2pPr marL="742950" indent="-285750" eaLnBrk="0" hangingPunct="0">
              <a:spcBef>
                <a:spcPct val="30000"/>
              </a:spcBef>
              <a:defRPr sz="1200">
                <a:solidFill>
                  <a:schemeClr val="tx1"/>
                </a:solidFill>
                <a:latin typeface="Times New Roman" pitchFamily="18" charset="0"/>
              </a:defRPr>
            </a:lvl2pPr>
            <a:lvl3pPr marL="1143000" indent="-228600" eaLnBrk="0" hangingPunct="0">
              <a:spcBef>
                <a:spcPct val="30000"/>
              </a:spcBef>
              <a:defRPr sz="1200">
                <a:solidFill>
                  <a:schemeClr val="tx1"/>
                </a:solidFill>
                <a:latin typeface="Times New Roman" pitchFamily="18" charset="0"/>
              </a:defRPr>
            </a:lvl3pPr>
            <a:lvl4pPr marL="1600200" indent="-228600" eaLnBrk="0" hangingPunct="0">
              <a:spcBef>
                <a:spcPct val="30000"/>
              </a:spcBef>
              <a:defRPr sz="1200">
                <a:solidFill>
                  <a:schemeClr val="tx1"/>
                </a:solidFill>
                <a:latin typeface="Times New Roman" pitchFamily="18" charset="0"/>
              </a:defRPr>
            </a:lvl4pPr>
            <a:lvl5pPr marL="2057400" indent="-228600" eaLnBrk="0" hangingPunct="0">
              <a:spcBef>
                <a:spcPct val="30000"/>
              </a:spcBef>
              <a:defRPr sz="1200">
                <a:solidFill>
                  <a:schemeClr val="tx1"/>
                </a:solidFill>
                <a:latin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defRPr>
            </a:lvl9pPr>
          </a:lstStyle>
          <a:p>
            <a:pPr>
              <a:spcBef>
                <a:spcPct val="0"/>
              </a:spcBef>
            </a:pPr>
            <a:fld id="{5FF36418-BE35-4379-AB8C-F4D62D4C09A6}" type="slidenum">
              <a:rPr lang="es-MX" altLang="es-MX" smtClean="0"/>
              <a:pPr>
                <a:spcBef>
                  <a:spcPct val="0"/>
                </a:spcBef>
              </a:pPr>
              <a:t>10</a:t>
            </a:fld>
            <a:endParaRPr lang="es-MX" altLang="es-MX"/>
          </a:p>
        </p:txBody>
      </p:sp>
    </p:spTree>
    <p:extLst>
      <p:ext uri="{BB962C8B-B14F-4D97-AF65-F5344CB8AC3E}">
        <p14:creationId xmlns:p14="http://schemas.microsoft.com/office/powerpoint/2010/main" val="26764969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1 Marcador de imagen de diapositiva"/>
          <p:cNvSpPr>
            <a:spLocks noGrp="1" noRot="1" noChangeAspect="1" noTextEdit="1"/>
          </p:cNvSpPr>
          <p:nvPr>
            <p:ph type="sldImg"/>
          </p:nvPr>
        </p:nvSpPr>
        <p:spPr>
          <a:ln/>
        </p:spPr>
      </p:sp>
      <p:sp>
        <p:nvSpPr>
          <p:cNvPr id="60419" name="2 Marcador de notas"/>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s-MX" altLang="es-MX"/>
          </a:p>
        </p:txBody>
      </p:sp>
      <p:sp>
        <p:nvSpPr>
          <p:cNvPr id="60420" name="3 Marcador de número de diapositiva"/>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defRPr>
            </a:lvl1pPr>
            <a:lvl2pPr marL="742950" indent="-285750" eaLnBrk="0" hangingPunct="0">
              <a:spcBef>
                <a:spcPct val="30000"/>
              </a:spcBef>
              <a:defRPr sz="1200">
                <a:solidFill>
                  <a:schemeClr val="tx1"/>
                </a:solidFill>
                <a:latin typeface="Times New Roman" pitchFamily="18" charset="0"/>
              </a:defRPr>
            </a:lvl2pPr>
            <a:lvl3pPr marL="1143000" indent="-228600" eaLnBrk="0" hangingPunct="0">
              <a:spcBef>
                <a:spcPct val="30000"/>
              </a:spcBef>
              <a:defRPr sz="1200">
                <a:solidFill>
                  <a:schemeClr val="tx1"/>
                </a:solidFill>
                <a:latin typeface="Times New Roman" pitchFamily="18" charset="0"/>
              </a:defRPr>
            </a:lvl3pPr>
            <a:lvl4pPr marL="1600200" indent="-228600" eaLnBrk="0" hangingPunct="0">
              <a:spcBef>
                <a:spcPct val="30000"/>
              </a:spcBef>
              <a:defRPr sz="1200">
                <a:solidFill>
                  <a:schemeClr val="tx1"/>
                </a:solidFill>
                <a:latin typeface="Times New Roman" pitchFamily="18" charset="0"/>
              </a:defRPr>
            </a:lvl4pPr>
            <a:lvl5pPr marL="2057400" indent="-228600" eaLnBrk="0" hangingPunct="0">
              <a:spcBef>
                <a:spcPct val="30000"/>
              </a:spcBef>
              <a:defRPr sz="1200">
                <a:solidFill>
                  <a:schemeClr val="tx1"/>
                </a:solidFill>
                <a:latin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defRPr>
            </a:lvl9pPr>
          </a:lstStyle>
          <a:p>
            <a:pPr>
              <a:spcBef>
                <a:spcPct val="0"/>
              </a:spcBef>
            </a:pPr>
            <a:fld id="{E70DD6A2-591C-4899-A79A-5C91AFB5796D}" type="slidenum">
              <a:rPr lang="es-MX" altLang="es-MX" smtClean="0"/>
              <a:pPr>
                <a:spcBef>
                  <a:spcPct val="0"/>
                </a:spcBef>
              </a:pPr>
              <a:t>11</a:t>
            </a:fld>
            <a:endParaRPr lang="es-MX" altLang="es-MX"/>
          </a:p>
        </p:txBody>
      </p:sp>
    </p:spTree>
    <p:extLst>
      <p:ext uri="{BB962C8B-B14F-4D97-AF65-F5344CB8AC3E}">
        <p14:creationId xmlns:p14="http://schemas.microsoft.com/office/powerpoint/2010/main" val="3929332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a:t>Haga clic para modificar el estilo de título del patrón</a:t>
            </a:r>
            <a:endParaRPr lang="es-MX"/>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4231367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1332895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endParaRPr lang="es-MX"/>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878841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73379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endParaRPr lang="es-MX"/>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312786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472760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6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8" name="7 Marcador de pie de página"/>
          <p:cNvSpPr>
            <a:spLocks noGrp="1"/>
          </p:cNvSpPr>
          <p:nvPr>
            <p:ph type="ftr" sz="quarter" idx="11"/>
          </p:nvPr>
        </p:nvSpPr>
        <p:spPr/>
        <p:txBody>
          <a:bodyPr/>
          <a:lstStyle/>
          <a:p>
            <a:endParaRPr lang="es-MX" dirty="0"/>
          </a:p>
        </p:txBody>
      </p:sp>
      <p:sp>
        <p:nvSpPr>
          <p:cNvPr id="9" name="8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579156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4" name="3 Marcador de pie de página"/>
          <p:cNvSpPr>
            <a:spLocks noGrp="1"/>
          </p:cNvSpPr>
          <p:nvPr>
            <p:ph type="ftr" sz="quarter" idx="11"/>
          </p:nvPr>
        </p:nvSpPr>
        <p:spPr/>
        <p:txBody>
          <a:bodyPr/>
          <a:lstStyle/>
          <a:p>
            <a:endParaRPr lang="es-MX" dirty="0"/>
          </a:p>
        </p:txBody>
      </p:sp>
      <p:sp>
        <p:nvSpPr>
          <p:cNvPr id="5" name="4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17974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3" name="2 Marcador de pie de página"/>
          <p:cNvSpPr>
            <a:spLocks noGrp="1"/>
          </p:cNvSpPr>
          <p:nvPr>
            <p:ph type="ftr" sz="quarter" idx="11"/>
          </p:nvPr>
        </p:nvSpPr>
        <p:spPr/>
        <p:txBody>
          <a:bodyPr/>
          <a:lstStyle/>
          <a:p>
            <a:endParaRPr lang="es-MX" dirty="0"/>
          </a:p>
        </p:txBody>
      </p:sp>
      <p:sp>
        <p:nvSpPr>
          <p:cNvPr id="4" name="3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925150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endParaRPr lang="es-MX"/>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244704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endParaRPr lang="es-MX"/>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dirty="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17/04/2023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95927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75A0DC-66C6-4CEC-A5EB-F8C97CEC3796}" type="datetimeFigureOut">
              <a:rPr lang="es-MX" smtClean="0"/>
              <a:t>17/04/2023</a:t>
            </a:fld>
            <a:endParaRPr lang="es-MX" dirty="0"/>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dirty="0"/>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01769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26.jp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45840" y="620688"/>
            <a:ext cx="7342584" cy="1470025"/>
          </a:xfrm>
        </p:spPr>
        <p:txBody>
          <a:bodyPr rtlCol="0">
            <a:normAutofit/>
          </a:bodyPr>
          <a:lstStyle/>
          <a:p>
            <a:pPr algn="l" eaLnBrk="1" fontAlgn="auto" hangingPunct="1">
              <a:spcAft>
                <a:spcPts val="0"/>
              </a:spcAft>
              <a:defRPr/>
            </a:pPr>
            <a:r>
              <a:rPr lang="es-MX" sz="3200" dirty="0">
                <a:solidFill>
                  <a:schemeClr val="bg2">
                    <a:lumMod val="50000"/>
                  </a:schemeClr>
                </a:solidFill>
              </a:rPr>
              <a:t>TC 3003B</a:t>
            </a:r>
            <a:br>
              <a:rPr lang="es-MX" sz="3200" dirty="0">
                <a:solidFill>
                  <a:schemeClr val="bg2">
                    <a:lumMod val="50000"/>
                  </a:schemeClr>
                </a:solidFill>
              </a:rPr>
            </a:br>
            <a:r>
              <a:rPr lang="es-MX" sz="3200" dirty="0">
                <a:solidFill>
                  <a:schemeClr val="bg2">
                    <a:lumMod val="50000"/>
                  </a:schemeClr>
                </a:solidFill>
              </a:rPr>
              <a:t>Implementación de redes de área amplia</a:t>
            </a:r>
          </a:p>
        </p:txBody>
      </p:sp>
      <p:sp>
        <p:nvSpPr>
          <p:cNvPr id="3" name="Subtitle 2"/>
          <p:cNvSpPr>
            <a:spLocks noGrp="1"/>
          </p:cNvSpPr>
          <p:nvPr>
            <p:ph type="subTitle" idx="1"/>
          </p:nvPr>
        </p:nvSpPr>
        <p:spPr>
          <a:xfrm>
            <a:off x="1371600" y="2376463"/>
            <a:ext cx="6400800" cy="1249288"/>
          </a:xfrm>
        </p:spPr>
        <p:txBody>
          <a:bodyPr rtlCol="0">
            <a:normAutofit/>
          </a:bodyPr>
          <a:lstStyle/>
          <a:p>
            <a:pPr eaLnBrk="1" fontAlgn="auto" hangingPunct="1">
              <a:spcAft>
                <a:spcPts val="0"/>
              </a:spcAft>
              <a:defRPr/>
            </a:pPr>
            <a:r>
              <a:rPr lang="es-MX" b="1" dirty="0">
                <a:solidFill>
                  <a:schemeClr val="accent4">
                    <a:lumMod val="50000"/>
                  </a:schemeClr>
                </a:solidFill>
              </a:rPr>
              <a:t>Redes de área amplia (WAN)</a:t>
            </a:r>
          </a:p>
          <a:p>
            <a:pPr eaLnBrk="1" fontAlgn="auto" hangingPunct="1">
              <a:spcAft>
                <a:spcPts val="0"/>
              </a:spcAft>
              <a:defRPr/>
            </a:pPr>
            <a:r>
              <a:rPr lang="es-MX" sz="2000" dirty="0">
                <a:solidFill>
                  <a:schemeClr val="accent4">
                    <a:lumMod val="50000"/>
                  </a:schemeClr>
                </a:solidFill>
              </a:rPr>
              <a:t>ITESM Campus Querétaro</a:t>
            </a:r>
          </a:p>
        </p:txBody>
      </p:sp>
      <p:pic>
        <p:nvPicPr>
          <p:cNvPr id="10" name="Imagen 9" descr="Imagen que contiene interior, tabla, juguete, oficina&#10;&#10;Descripción generada automáticamente">
            <a:extLst>
              <a:ext uri="{FF2B5EF4-FFF2-40B4-BE49-F238E27FC236}">
                <a16:creationId xmlns:a16="http://schemas.microsoft.com/office/drawing/2014/main" id="{9B5C98AD-39F9-737B-9D19-EDB5C6CF6F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0" y="3501008"/>
            <a:ext cx="4572000" cy="2514600"/>
          </a:xfrm>
          <a:prstGeom prst="rect">
            <a:avLst/>
          </a:prstGeom>
        </p:spPr>
      </p:pic>
    </p:spTree>
    <p:extLst>
      <p:ext uri="{BB962C8B-B14F-4D97-AF65-F5344CB8AC3E}">
        <p14:creationId xmlns:p14="http://schemas.microsoft.com/office/powerpoint/2010/main" val="12935324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8"/>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eaLnBrk="1" hangingPunct="1">
              <a:spcBef>
                <a:spcPct val="0"/>
              </a:spcBef>
              <a:buFontTx/>
              <a:buNone/>
            </a:pPr>
            <a:endParaRPr lang="es-MX" altLang="es-MX" sz="2400"/>
          </a:p>
        </p:txBody>
      </p:sp>
      <p:sp>
        <p:nvSpPr>
          <p:cNvPr id="5" name="5 CuadroTexto"/>
          <p:cNvSpPr txBox="1">
            <a:spLocks noChangeArrowheads="1"/>
          </p:cNvSpPr>
          <p:nvPr/>
        </p:nvSpPr>
        <p:spPr bwMode="auto">
          <a:xfrm>
            <a:off x="683568" y="1412776"/>
            <a:ext cx="7858125" cy="967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algn="just" eaLnBrk="1" hangingPunct="1">
              <a:lnSpc>
                <a:spcPct val="150000"/>
              </a:lnSpc>
              <a:spcBef>
                <a:spcPct val="0"/>
              </a:spcBef>
              <a:buFontTx/>
              <a:buNone/>
            </a:pPr>
            <a:r>
              <a:rPr lang="es-MX" altLang="es-MX" sz="2000" dirty="0">
                <a:latin typeface="ZapfHumnst BT"/>
              </a:rPr>
              <a:t>En </a:t>
            </a:r>
            <a:r>
              <a:rPr lang="es-MX" altLang="es-MX" sz="2000" b="1" dirty="0">
                <a:latin typeface="ZapfHumnst BT"/>
              </a:rPr>
              <a:t>Europa</a:t>
            </a:r>
            <a:r>
              <a:rPr lang="es-MX" altLang="es-MX" sz="2000" dirty="0">
                <a:latin typeface="ZapfHumnst BT"/>
              </a:rPr>
              <a:t>, existen cinco tipos de líneas dedicadas que se distinguen según sus velocidades:</a:t>
            </a:r>
          </a:p>
        </p:txBody>
      </p:sp>
      <p:sp>
        <p:nvSpPr>
          <p:cNvPr id="6" name="5 CuadroTexto"/>
          <p:cNvSpPr txBox="1">
            <a:spLocks noChangeArrowheads="1"/>
          </p:cNvSpPr>
          <p:nvPr/>
        </p:nvSpPr>
        <p:spPr bwMode="auto">
          <a:xfrm>
            <a:off x="1397943" y="2474814"/>
            <a:ext cx="6072188" cy="2930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spcBef>
                <a:spcPct val="20000"/>
              </a:spcBef>
              <a:buChar char="•"/>
              <a:defRPr sz="3200">
                <a:solidFill>
                  <a:schemeClr val="tx1"/>
                </a:solidFill>
                <a:latin typeface="Times New Roman" pitchFamily="18" charset="0"/>
              </a:defRPr>
            </a:lvl1pPr>
            <a:lvl2pPr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lvl="1" algn="just" eaLnBrk="1" hangingPunct="1">
              <a:lnSpc>
                <a:spcPct val="150000"/>
              </a:lnSpc>
              <a:spcBef>
                <a:spcPct val="0"/>
              </a:spcBef>
              <a:buFont typeface="Arial" pitchFamily="34" charset="0"/>
              <a:buChar char="•"/>
            </a:pPr>
            <a:r>
              <a:rPr lang="es-MX" altLang="es-MX" sz="2000" dirty="0">
                <a:latin typeface="ZapfHumnst BT"/>
              </a:rPr>
              <a:t>  E0 = </a:t>
            </a:r>
            <a:r>
              <a:rPr lang="es-MX" altLang="es-MX" sz="2000" b="1" dirty="0">
                <a:latin typeface="ZapfHumnst BT"/>
              </a:rPr>
              <a:t>64 Kbps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E1 = 32 líneas E0 (</a:t>
            </a:r>
            <a:r>
              <a:rPr lang="es-MX" altLang="es-MX" sz="2000" b="1" dirty="0">
                <a:latin typeface="ZapfHumnst BT"/>
              </a:rPr>
              <a:t>2.048 Mbps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E2 = 128 líneas E0 (</a:t>
            </a:r>
            <a:r>
              <a:rPr lang="es-MX" altLang="es-MX" sz="2000" b="1" dirty="0">
                <a:latin typeface="ZapfHumnst BT"/>
              </a:rPr>
              <a:t>8.448 Mbps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E3 = 16 líneas E1 (</a:t>
            </a:r>
            <a:r>
              <a:rPr lang="es-MX" altLang="es-MX" sz="2000" b="1" dirty="0">
                <a:latin typeface="ZapfHumnst BT"/>
              </a:rPr>
              <a:t>34.368 Mbps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E4 = 64 líneas E1 (</a:t>
            </a:r>
            <a:r>
              <a:rPr lang="es-MX" altLang="es-MX" sz="2000" b="1" dirty="0">
                <a:latin typeface="ZapfHumnst BT"/>
              </a:rPr>
              <a:t>139.264 Mbps</a:t>
            </a:r>
            <a:r>
              <a:rPr lang="es-MX" altLang="es-MX" sz="2000" dirty="0">
                <a:latin typeface="ZapfHumnst BT"/>
              </a:rPr>
              <a:t>) </a:t>
            </a:r>
          </a:p>
        </p:txBody>
      </p:sp>
      <p:sp>
        <p:nvSpPr>
          <p:cNvPr id="2" name="Text Box 6">
            <a:extLst>
              <a:ext uri="{FF2B5EF4-FFF2-40B4-BE49-F238E27FC236}">
                <a16:creationId xmlns:a16="http://schemas.microsoft.com/office/drawing/2014/main" id="{F6922847-901D-77EB-ABF8-C2365EB97461}"/>
              </a:ext>
            </a:extLst>
          </p:cNvPr>
          <p:cNvSpPr txBox="1">
            <a:spLocks noChangeArrowheads="1"/>
          </p:cNvSpPr>
          <p:nvPr/>
        </p:nvSpPr>
        <p:spPr bwMode="auto">
          <a:xfrm>
            <a:off x="711880" y="240229"/>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Líneas arrendadas</a:t>
            </a:r>
          </a:p>
          <a:p>
            <a:pPr algn="ctr"/>
            <a:r>
              <a:rPr lang="es-MX" sz="1800" b="1" dirty="0">
                <a:solidFill>
                  <a:schemeClr val="accent3">
                    <a:lumMod val="75000"/>
                  </a:schemeClr>
                </a:solidFill>
                <a:latin typeface="Dom Casual" charset="0"/>
                <a:ea typeface="+mj-ea"/>
                <a:cs typeface="+mj-cs"/>
              </a:rPr>
              <a:t>(</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a:t>
            </a:r>
            <a:r>
              <a:rPr lang="es-MX" sz="1800" b="1" dirty="0" err="1">
                <a:solidFill>
                  <a:schemeClr val="accent3">
                    <a:lumMod val="75000"/>
                  </a:schemeClr>
                </a:solidFill>
                <a:latin typeface="Dom Casual" charset="0"/>
                <a:ea typeface="+mj-ea"/>
                <a:cs typeface="+mj-cs"/>
              </a:rPr>
              <a:t>lines</a:t>
            </a:r>
            <a:r>
              <a:rPr lang="es-MX" sz="1800" b="1" dirty="0">
                <a:solidFill>
                  <a:schemeClr val="accent3">
                    <a:lumMod val="75000"/>
                  </a:schemeClr>
                </a:solidFill>
                <a:latin typeface="Dom Casual" charset="0"/>
                <a:ea typeface="+mj-ea"/>
                <a:cs typeface="+mj-cs"/>
              </a:rPr>
              <a:t>)</a:t>
            </a:r>
          </a:p>
        </p:txBody>
      </p:sp>
    </p:spTree>
    <p:extLst>
      <p:ext uri="{BB962C8B-B14F-4D97-AF65-F5344CB8AC3E}">
        <p14:creationId xmlns:p14="http://schemas.microsoft.com/office/powerpoint/2010/main" val="33761895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ox(in)">
                                      <p:cBhvr>
                                        <p:cTn id="7" dur="5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ox(in)">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8"/>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eaLnBrk="1" hangingPunct="1">
              <a:spcBef>
                <a:spcPct val="0"/>
              </a:spcBef>
              <a:buFontTx/>
              <a:buNone/>
            </a:pPr>
            <a:endParaRPr lang="es-MX" altLang="es-MX" sz="2400"/>
          </a:p>
        </p:txBody>
      </p:sp>
      <p:sp>
        <p:nvSpPr>
          <p:cNvPr id="6" name="5 CuadroTexto"/>
          <p:cNvSpPr txBox="1">
            <a:spLocks noChangeArrowheads="1"/>
          </p:cNvSpPr>
          <p:nvPr/>
        </p:nvSpPr>
        <p:spPr bwMode="auto">
          <a:xfrm>
            <a:off x="571500" y="1347043"/>
            <a:ext cx="578643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algn="just" eaLnBrk="1" hangingPunct="1">
              <a:lnSpc>
                <a:spcPct val="200000"/>
              </a:lnSpc>
              <a:spcBef>
                <a:spcPct val="0"/>
              </a:spcBef>
              <a:buFontTx/>
              <a:buNone/>
            </a:pPr>
            <a:r>
              <a:rPr lang="es-MX" altLang="es-MX" sz="2000" dirty="0">
                <a:latin typeface="ZapfHumnst BT"/>
              </a:rPr>
              <a:t>En </a:t>
            </a:r>
            <a:r>
              <a:rPr lang="es-MX" altLang="es-MX" sz="2000" b="1" dirty="0">
                <a:latin typeface="ZapfHumnst BT"/>
              </a:rPr>
              <a:t>Estados Unidos</a:t>
            </a:r>
            <a:r>
              <a:rPr lang="es-MX" altLang="es-MX" sz="2000" dirty="0">
                <a:latin typeface="ZapfHumnst BT"/>
              </a:rPr>
              <a:t>, el concepto es el siguiente: </a:t>
            </a:r>
          </a:p>
        </p:txBody>
      </p:sp>
      <p:sp>
        <p:nvSpPr>
          <p:cNvPr id="5" name="4 CuadroTexto"/>
          <p:cNvSpPr txBox="1"/>
          <p:nvPr/>
        </p:nvSpPr>
        <p:spPr>
          <a:xfrm>
            <a:off x="866775" y="2132856"/>
            <a:ext cx="5276850" cy="2468368"/>
          </a:xfrm>
          <a:prstGeom prst="rect">
            <a:avLst/>
          </a:prstGeom>
          <a:noFill/>
        </p:spPr>
        <p:txBody>
          <a:bodyPr>
            <a:spAutoFit/>
          </a:bodyPr>
          <a:lstStyle/>
          <a:p>
            <a:pPr lvl="1" algn="just">
              <a:lnSpc>
                <a:spcPct val="200000"/>
              </a:lnSpc>
              <a:buFont typeface="Arial" pitchFamily="34" charset="0"/>
              <a:buChar char="•"/>
              <a:defRPr/>
            </a:pPr>
            <a:r>
              <a:rPr lang="es-MX" sz="2000" dirty="0">
                <a:latin typeface="ZapfHumnst BT"/>
                <a:cs typeface="+mn-cs"/>
              </a:rPr>
              <a:t>  T1  = </a:t>
            </a:r>
            <a:r>
              <a:rPr lang="es-MX" sz="2000" b="1" dirty="0">
                <a:latin typeface="ZapfHumnst BT"/>
                <a:cs typeface="+mn-cs"/>
              </a:rPr>
              <a:t>1.544 Mbps</a:t>
            </a:r>
          </a:p>
          <a:p>
            <a:pPr lvl="1" algn="just">
              <a:lnSpc>
                <a:spcPct val="200000"/>
              </a:lnSpc>
              <a:buFont typeface="Arial" pitchFamily="34" charset="0"/>
              <a:buChar char="•"/>
              <a:defRPr/>
            </a:pPr>
            <a:r>
              <a:rPr lang="es-MX" sz="2000" dirty="0">
                <a:latin typeface="ZapfHumnst BT"/>
                <a:cs typeface="+mn-cs"/>
              </a:rPr>
              <a:t>  T2 = 4 líneas T1 (</a:t>
            </a:r>
            <a:r>
              <a:rPr lang="es-MX" sz="2000" b="1" dirty="0">
                <a:latin typeface="ZapfHumnst BT"/>
                <a:cs typeface="+mn-cs"/>
              </a:rPr>
              <a:t>6 Mbps</a:t>
            </a:r>
            <a:r>
              <a:rPr lang="es-MX" sz="2000" dirty="0">
                <a:latin typeface="ZapfHumnst BT"/>
                <a:cs typeface="+mn-cs"/>
              </a:rPr>
              <a:t>)</a:t>
            </a:r>
          </a:p>
          <a:p>
            <a:pPr lvl="1" algn="just">
              <a:lnSpc>
                <a:spcPct val="200000"/>
              </a:lnSpc>
              <a:buFont typeface="Arial" pitchFamily="34" charset="0"/>
              <a:buChar char="•"/>
              <a:defRPr/>
            </a:pPr>
            <a:r>
              <a:rPr lang="es-MX" sz="2000" dirty="0">
                <a:latin typeface="ZapfHumnst BT"/>
                <a:cs typeface="+mn-cs"/>
              </a:rPr>
              <a:t>  T3 = 28 líneas T1 (</a:t>
            </a:r>
            <a:r>
              <a:rPr lang="es-MX" sz="2000" b="1" kern="0" dirty="0">
                <a:latin typeface="ZapfHumnst BT"/>
                <a:cs typeface="+mn-cs"/>
              </a:rPr>
              <a:t>44.736 Mbps</a:t>
            </a:r>
            <a:r>
              <a:rPr lang="es-MX" sz="2000" dirty="0">
                <a:latin typeface="ZapfHumnst BT"/>
                <a:cs typeface="+mn-cs"/>
              </a:rPr>
              <a:t>)</a:t>
            </a:r>
          </a:p>
          <a:p>
            <a:pPr lvl="1" algn="just">
              <a:lnSpc>
                <a:spcPct val="200000"/>
              </a:lnSpc>
              <a:buFont typeface="Arial" pitchFamily="34" charset="0"/>
              <a:buChar char="•"/>
              <a:defRPr/>
            </a:pPr>
            <a:r>
              <a:rPr lang="es-MX" sz="2000" dirty="0">
                <a:latin typeface="ZapfHumnst BT"/>
                <a:cs typeface="+mn-cs"/>
              </a:rPr>
              <a:t>  T4 = 168 líneas T1 (</a:t>
            </a:r>
            <a:r>
              <a:rPr lang="es-MX" sz="2000" b="1" dirty="0">
                <a:latin typeface="ZapfHumnst BT"/>
                <a:cs typeface="+mn-cs"/>
              </a:rPr>
              <a:t>275 Mbps</a:t>
            </a:r>
            <a:r>
              <a:rPr lang="es-MX" sz="2000" dirty="0">
                <a:latin typeface="ZapfHumnst BT"/>
                <a:cs typeface="+mn-cs"/>
              </a:rPr>
              <a:t>) </a:t>
            </a:r>
          </a:p>
        </p:txBody>
      </p:sp>
      <p:sp>
        <p:nvSpPr>
          <p:cNvPr id="2" name="Text Box 6">
            <a:extLst>
              <a:ext uri="{FF2B5EF4-FFF2-40B4-BE49-F238E27FC236}">
                <a16:creationId xmlns:a16="http://schemas.microsoft.com/office/drawing/2014/main" id="{35478D95-DB6C-A067-5002-A9F25CFE909B}"/>
              </a:ext>
            </a:extLst>
          </p:cNvPr>
          <p:cNvSpPr txBox="1">
            <a:spLocks noChangeArrowheads="1"/>
          </p:cNvSpPr>
          <p:nvPr/>
        </p:nvSpPr>
        <p:spPr bwMode="auto">
          <a:xfrm>
            <a:off x="711880" y="240229"/>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Líneas arrendadas</a:t>
            </a:r>
          </a:p>
          <a:p>
            <a:pPr algn="ctr"/>
            <a:r>
              <a:rPr lang="es-MX" sz="1800" b="1" dirty="0">
                <a:solidFill>
                  <a:schemeClr val="accent3">
                    <a:lumMod val="75000"/>
                  </a:schemeClr>
                </a:solidFill>
                <a:latin typeface="Dom Casual" charset="0"/>
                <a:ea typeface="+mj-ea"/>
                <a:cs typeface="+mj-cs"/>
              </a:rPr>
              <a:t>(</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a:t>
            </a:r>
            <a:r>
              <a:rPr lang="es-MX" sz="1800" b="1" dirty="0" err="1">
                <a:solidFill>
                  <a:schemeClr val="accent3">
                    <a:lumMod val="75000"/>
                  </a:schemeClr>
                </a:solidFill>
                <a:latin typeface="Dom Casual" charset="0"/>
                <a:ea typeface="+mj-ea"/>
                <a:cs typeface="+mj-cs"/>
              </a:rPr>
              <a:t>lines</a:t>
            </a:r>
            <a:r>
              <a:rPr lang="es-MX" sz="1800" b="1" dirty="0">
                <a:solidFill>
                  <a:schemeClr val="accent3">
                    <a:lumMod val="75000"/>
                  </a:schemeClr>
                </a:solidFill>
                <a:latin typeface="Dom Casual" charset="0"/>
                <a:ea typeface="+mj-ea"/>
                <a:cs typeface="+mj-cs"/>
              </a:rPr>
              <a:t>)</a:t>
            </a:r>
          </a:p>
        </p:txBody>
      </p:sp>
    </p:spTree>
    <p:extLst>
      <p:ext uri="{BB962C8B-B14F-4D97-AF65-F5344CB8AC3E}">
        <p14:creationId xmlns:p14="http://schemas.microsoft.com/office/powerpoint/2010/main" val="24136896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ox(in)">
                                      <p:cBhvr>
                                        <p:cTn id="7" dur="500"/>
                                        <p:tgtEl>
                                          <p:spTgt spid="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ox(i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467540" y="1164044"/>
            <a:ext cx="8136905"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latin typeface="Arial" pitchFamily="34" charset="0"/>
                <a:cs typeface="Arial" pitchFamily="34" charset="0"/>
              </a:rPr>
              <a:t>Este es un </a:t>
            </a:r>
            <a:r>
              <a:rPr lang="es-ES" b="1" dirty="0">
                <a:solidFill>
                  <a:schemeClr val="accent5">
                    <a:lumMod val="75000"/>
                  </a:schemeClr>
                </a:solidFill>
                <a:latin typeface="Arial" pitchFamily="34" charset="0"/>
                <a:cs typeface="Arial" pitchFamily="34" charset="0"/>
              </a:rPr>
              <a:t>ejemplo de una WAN</a:t>
            </a:r>
            <a:r>
              <a:rPr lang="es-ES" dirty="0">
                <a:latin typeface="Arial" pitchFamily="34" charset="0"/>
                <a:cs typeface="Arial" pitchFamily="34" charset="0"/>
              </a:rPr>
              <a:t>: Esta empresa tiene un </a:t>
            </a:r>
            <a:r>
              <a:rPr lang="es-ES" b="1" dirty="0">
                <a:latin typeface="Arial" pitchFamily="34" charset="0"/>
                <a:cs typeface="Arial" pitchFamily="34" charset="0"/>
              </a:rPr>
              <a:t>centro de datos central </a:t>
            </a:r>
            <a:r>
              <a:rPr lang="es-ES" dirty="0">
                <a:latin typeface="Arial" pitchFamily="34" charset="0"/>
                <a:cs typeface="Arial" pitchFamily="34" charset="0"/>
              </a:rPr>
              <a:t>y algunas </a:t>
            </a:r>
            <a:r>
              <a:rPr lang="es-ES" b="1" dirty="0">
                <a:latin typeface="Arial" pitchFamily="34" charset="0"/>
                <a:cs typeface="Arial" pitchFamily="34" charset="0"/>
              </a:rPr>
              <a:t>oficinas</a:t>
            </a:r>
            <a:r>
              <a:rPr lang="es-ES" dirty="0">
                <a:latin typeface="Arial" pitchFamily="34" charset="0"/>
                <a:cs typeface="Arial" pitchFamily="34" charset="0"/>
              </a:rPr>
              <a:t>.  </a:t>
            </a:r>
            <a:r>
              <a:rPr lang="es-ES" dirty="0">
                <a:solidFill>
                  <a:schemeClr val="tx1">
                    <a:lumMod val="95000"/>
                    <a:lumOff val="5000"/>
                  </a:schemeClr>
                </a:solidFill>
                <a:latin typeface="Arial" pitchFamily="34" charset="0"/>
                <a:cs typeface="Arial" pitchFamily="34" charset="0"/>
              </a:rPr>
              <a:t>Cada </a:t>
            </a:r>
            <a:r>
              <a:rPr lang="es-ES" b="1" dirty="0">
                <a:solidFill>
                  <a:schemeClr val="tx1">
                    <a:lumMod val="95000"/>
                    <a:lumOff val="5000"/>
                  </a:schemeClr>
                </a:solidFill>
                <a:latin typeface="Arial" pitchFamily="34" charset="0"/>
                <a:cs typeface="Arial" pitchFamily="34" charset="0"/>
              </a:rPr>
              <a:t>oficina</a:t>
            </a:r>
            <a:r>
              <a:rPr lang="es-ES" dirty="0">
                <a:solidFill>
                  <a:schemeClr val="tx1">
                    <a:lumMod val="95000"/>
                    <a:lumOff val="5000"/>
                  </a:schemeClr>
                </a:solidFill>
                <a:latin typeface="Arial" pitchFamily="34" charset="0"/>
                <a:cs typeface="Arial" pitchFamily="34" charset="0"/>
              </a:rPr>
              <a:t> está conectada al </a:t>
            </a:r>
            <a:r>
              <a:rPr lang="es-ES" b="1" dirty="0">
                <a:solidFill>
                  <a:schemeClr val="tx1">
                    <a:lumMod val="95000"/>
                    <a:lumOff val="5000"/>
                  </a:schemeClr>
                </a:solidFill>
                <a:latin typeface="Arial" pitchFamily="34" charset="0"/>
                <a:cs typeface="Arial" pitchFamily="34" charset="0"/>
              </a:rPr>
              <a:t>centro de datos </a:t>
            </a:r>
            <a:r>
              <a:rPr lang="es-ES" dirty="0">
                <a:solidFill>
                  <a:schemeClr val="tx1">
                    <a:lumMod val="95000"/>
                    <a:lumOff val="5000"/>
                  </a:schemeClr>
                </a:solidFill>
                <a:latin typeface="Arial" pitchFamily="34" charset="0"/>
                <a:cs typeface="Arial" pitchFamily="34" charset="0"/>
              </a:rPr>
              <a:t>a través de una </a:t>
            </a:r>
            <a:r>
              <a:rPr lang="es-ES" b="1" dirty="0">
                <a:solidFill>
                  <a:schemeClr val="accent6">
                    <a:lumMod val="75000"/>
                  </a:schemeClr>
                </a:solidFill>
                <a:latin typeface="Arial" pitchFamily="34" charset="0"/>
                <a:cs typeface="Arial" pitchFamily="34" charset="0"/>
              </a:rPr>
              <a:t>línea arrendada</a:t>
            </a:r>
            <a:r>
              <a:rPr lang="es-ES" dirty="0">
                <a:solidFill>
                  <a:schemeClr val="tx1">
                    <a:lumMod val="95000"/>
                    <a:lumOff val="5000"/>
                  </a:schemeClr>
                </a:solidFill>
                <a:latin typeface="Arial" pitchFamily="34" charset="0"/>
                <a:cs typeface="Arial" pitchFamily="34" charset="0"/>
              </a:rPr>
              <a:t>, que es una especie de conexión física dedicada entre dos sitios.</a:t>
            </a:r>
            <a:endParaRPr lang="es-MX"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4" name="Imagen 3">
            <a:extLst>
              <a:ext uri="{FF2B5EF4-FFF2-40B4-BE49-F238E27FC236}">
                <a16:creationId xmlns:a16="http://schemas.microsoft.com/office/drawing/2014/main" id="{E4626426-F9D3-F529-A184-579EC61354C8}"/>
              </a:ext>
            </a:extLst>
          </p:cNvPr>
          <p:cNvPicPr>
            <a:picLocks noChangeAspect="1"/>
          </p:cNvPicPr>
          <p:nvPr/>
        </p:nvPicPr>
        <p:blipFill>
          <a:blip r:embed="rId2"/>
          <a:stretch>
            <a:fillRect/>
          </a:stretch>
        </p:blipFill>
        <p:spPr>
          <a:xfrm>
            <a:off x="0" y="2524844"/>
            <a:ext cx="9144000" cy="4359701"/>
          </a:xfrm>
          <a:prstGeom prst="rect">
            <a:avLst/>
          </a:prstGeom>
        </p:spPr>
      </p:pic>
    </p:spTree>
    <p:extLst>
      <p:ext uri="{BB962C8B-B14F-4D97-AF65-F5344CB8AC3E}">
        <p14:creationId xmlns:p14="http://schemas.microsoft.com/office/powerpoint/2010/main" val="321214021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467544" y="1318999"/>
            <a:ext cx="8352928" cy="7853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solidFill>
                  <a:schemeClr val="tx1">
                    <a:lumMod val="95000"/>
                    <a:lumOff val="5000"/>
                  </a:schemeClr>
                </a:solidFill>
                <a:latin typeface="Arial" pitchFamily="34" charset="0"/>
                <a:cs typeface="Arial" pitchFamily="34" charset="0"/>
              </a:rPr>
              <a:t>Esta no es una conexión compartida, no está conectada a Internet, es una </a:t>
            </a:r>
            <a:r>
              <a:rPr lang="es-ES" b="1" dirty="0">
                <a:solidFill>
                  <a:schemeClr val="tx1">
                    <a:lumMod val="95000"/>
                    <a:lumOff val="5000"/>
                  </a:schemeClr>
                </a:solidFill>
                <a:latin typeface="Arial" pitchFamily="34" charset="0"/>
                <a:cs typeface="Arial" pitchFamily="34" charset="0"/>
              </a:rPr>
              <a:t>conexión privada </a:t>
            </a:r>
            <a:r>
              <a:rPr lang="es-ES" dirty="0">
                <a:solidFill>
                  <a:schemeClr val="tx1">
                    <a:lumMod val="95000"/>
                    <a:lumOff val="5000"/>
                  </a:schemeClr>
                </a:solidFill>
                <a:latin typeface="Arial" pitchFamily="34" charset="0"/>
                <a:cs typeface="Arial" pitchFamily="34" charset="0"/>
              </a:rPr>
              <a:t>que la empresa usa para conectar sus sitios. ¿Conoces está topología?</a:t>
            </a:r>
            <a:endParaRPr lang="es-MX"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4" name="Imagen 3">
            <a:extLst>
              <a:ext uri="{FF2B5EF4-FFF2-40B4-BE49-F238E27FC236}">
                <a16:creationId xmlns:a16="http://schemas.microsoft.com/office/drawing/2014/main" id="{E4626426-F9D3-F529-A184-579EC61354C8}"/>
              </a:ext>
            </a:extLst>
          </p:cNvPr>
          <p:cNvPicPr>
            <a:picLocks noChangeAspect="1"/>
          </p:cNvPicPr>
          <p:nvPr/>
        </p:nvPicPr>
        <p:blipFill>
          <a:blip r:embed="rId2"/>
          <a:stretch>
            <a:fillRect/>
          </a:stretch>
        </p:blipFill>
        <p:spPr>
          <a:xfrm>
            <a:off x="0" y="2489753"/>
            <a:ext cx="9144000" cy="4359701"/>
          </a:xfrm>
          <a:prstGeom prst="rect">
            <a:avLst/>
          </a:prstGeom>
        </p:spPr>
      </p:pic>
    </p:spTree>
    <p:extLst>
      <p:ext uri="{BB962C8B-B14F-4D97-AF65-F5344CB8AC3E}">
        <p14:creationId xmlns:p14="http://schemas.microsoft.com/office/powerpoint/2010/main" val="86195566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87521" y="1181027"/>
            <a:ext cx="8496944"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dirty="0">
                <a:solidFill>
                  <a:schemeClr val="tx1">
                    <a:lumMod val="95000"/>
                    <a:lumOff val="5000"/>
                  </a:schemeClr>
                </a:solidFill>
                <a:latin typeface="Arial" pitchFamily="34" charset="0"/>
                <a:cs typeface="Arial" pitchFamily="34" charset="0"/>
              </a:rPr>
              <a:t>Cuando hablamos de </a:t>
            </a:r>
            <a:r>
              <a:rPr lang="es-ES" dirty="0" err="1">
                <a:solidFill>
                  <a:schemeClr val="tx1">
                    <a:lumMod val="95000"/>
                    <a:lumOff val="5000"/>
                  </a:schemeClr>
                </a:solidFill>
                <a:latin typeface="Arial" pitchFamily="34" charset="0"/>
                <a:cs typeface="Arial" pitchFamily="34" charset="0"/>
              </a:rPr>
              <a:t>WANs</a:t>
            </a:r>
            <a:r>
              <a:rPr lang="es-ES" dirty="0">
                <a:solidFill>
                  <a:schemeClr val="tx1">
                    <a:lumMod val="95000"/>
                    <a:lumOff val="5000"/>
                  </a:schemeClr>
                </a:solidFill>
                <a:latin typeface="Arial" pitchFamily="34" charset="0"/>
                <a:cs typeface="Arial" pitchFamily="34" charset="0"/>
              </a:rPr>
              <a:t> un término muy común es </a:t>
            </a:r>
            <a:r>
              <a:rPr lang="es-ES" b="1" dirty="0" err="1">
                <a:solidFill>
                  <a:schemeClr val="accent6">
                    <a:lumMod val="75000"/>
                  </a:schemeClr>
                </a:solidFill>
                <a:latin typeface="Arial" pitchFamily="34" charset="0"/>
                <a:cs typeface="Arial" pitchFamily="34" charset="0"/>
              </a:rPr>
              <a:t>hub</a:t>
            </a:r>
            <a:r>
              <a:rPr lang="es-ES" b="1" dirty="0">
                <a:solidFill>
                  <a:schemeClr val="accent6">
                    <a:lumMod val="75000"/>
                  </a:schemeClr>
                </a:solidFill>
                <a:latin typeface="Arial" pitchFamily="34" charset="0"/>
                <a:cs typeface="Arial" pitchFamily="34" charset="0"/>
              </a:rPr>
              <a:t> and </a:t>
            </a:r>
            <a:r>
              <a:rPr lang="es-ES" b="1" dirty="0" err="1">
                <a:solidFill>
                  <a:schemeClr val="accent6">
                    <a:lumMod val="75000"/>
                  </a:schemeClr>
                </a:solidFill>
                <a:latin typeface="Arial" pitchFamily="34" charset="0"/>
                <a:cs typeface="Arial" pitchFamily="34" charset="0"/>
              </a:rPr>
              <a:t>spoke</a:t>
            </a:r>
            <a:r>
              <a:rPr lang="es-ES" dirty="0">
                <a:solidFill>
                  <a:schemeClr val="accent6">
                    <a:lumMod val="75000"/>
                  </a:schemeClr>
                </a:solidFill>
                <a:latin typeface="Arial" pitchFamily="34" charset="0"/>
                <a:cs typeface="Arial" pitchFamily="34" charset="0"/>
              </a:rPr>
              <a:t>.</a:t>
            </a:r>
            <a:endParaRPr lang="es-ES" dirty="0">
              <a:solidFill>
                <a:schemeClr val="tx1">
                  <a:lumMod val="95000"/>
                  <a:lumOff val="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dirty="0">
                <a:solidFill>
                  <a:schemeClr val="tx1">
                    <a:lumMod val="95000"/>
                    <a:lumOff val="5000"/>
                  </a:schemeClr>
                </a:solidFill>
                <a:latin typeface="Arial" pitchFamily="34" charset="0"/>
                <a:cs typeface="Arial" pitchFamily="34" charset="0"/>
              </a:rPr>
              <a:t>El sitio central, el </a:t>
            </a:r>
            <a:r>
              <a:rPr lang="es-ES" b="1" dirty="0">
                <a:solidFill>
                  <a:schemeClr val="tx1">
                    <a:lumMod val="95000"/>
                    <a:lumOff val="5000"/>
                  </a:schemeClr>
                </a:solidFill>
                <a:latin typeface="Arial" pitchFamily="34" charset="0"/>
                <a:cs typeface="Arial" pitchFamily="34" charset="0"/>
              </a:rPr>
              <a:t>centro de datos</a:t>
            </a:r>
            <a:r>
              <a:rPr lang="es-ES" dirty="0">
                <a:solidFill>
                  <a:schemeClr val="tx1">
                    <a:lumMod val="95000"/>
                    <a:lumOff val="5000"/>
                  </a:schemeClr>
                </a:solidFill>
                <a:latin typeface="Arial" pitchFamily="34" charset="0"/>
                <a:cs typeface="Arial" pitchFamily="34" charset="0"/>
              </a:rPr>
              <a:t>, se denomina </a:t>
            </a:r>
            <a:r>
              <a:rPr lang="es-ES" b="1" dirty="0" err="1">
                <a:solidFill>
                  <a:schemeClr val="accent6">
                    <a:lumMod val="75000"/>
                  </a:schemeClr>
                </a:solidFill>
                <a:latin typeface="Arial" pitchFamily="34" charset="0"/>
                <a:cs typeface="Arial" pitchFamily="34" charset="0"/>
              </a:rPr>
              <a:t>hub</a:t>
            </a:r>
            <a:r>
              <a:rPr lang="es-ES" dirty="0">
                <a:solidFill>
                  <a:schemeClr val="tx1">
                    <a:lumMod val="95000"/>
                    <a:lumOff val="5000"/>
                  </a:schemeClr>
                </a:solidFill>
                <a:latin typeface="Arial" pitchFamily="34" charset="0"/>
                <a:cs typeface="Arial" pitchFamily="34" charset="0"/>
              </a:rPr>
              <a:t>, y los </a:t>
            </a:r>
            <a:r>
              <a:rPr lang="es-ES" b="1" dirty="0">
                <a:solidFill>
                  <a:schemeClr val="tx1">
                    <a:lumMod val="95000"/>
                    <a:lumOff val="5000"/>
                  </a:schemeClr>
                </a:solidFill>
                <a:latin typeface="Arial" pitchFamily="34" charset="0"/>
                <a:cs typeface="Arial" pitchFamily="34" charset="0"/>
              </a:rPr>
              <a:t>sitios de oficina </a:t>
            </a:r>
            <a:r>
              <a:rPr lang="es-ES" dirty="0">
                <a:solidFill>
                  <a:schemeClr val="tx1">
                    <a:lumMod val="95000"/>
                    <a:lumOff val="5000"/>
                  </a:schemeClr>
                </a:solidFill>
                <a:latin typeface="Arial" pitchFamily="34" charset="0"/>
                <a:cs typeface="Arial" pitchFamily="34" charset="0"/>
              </a:rPr>
              <a:t>que se conectan al </a:t>
            </a:r>
            <a:r>
              <a:rPr lang="es-ES" b="1" dirty="0" err="1">
                <a:solidFill>
                  <a:schemeClr val="accent6">
                    <a:lumMod val="75000"/>
                  </a:schemeClr>
                </a:solidFill>
                <a:latin typeface="Arial" pitchFamily="34" charset="0"/>
                <a:cs typeface="Arial" pitchFamily="34" charset="0"/>
              </a:rPr>
              <a:t>hub</a:t>
            </a:r>
            <a:r>
              <a:rPr lang="es-ES" dirty="0">
                <a:solidFill>
                  <a:schemeClr val="tx1">
                    <a:lumMod val="95000"/>
                    <a:lumOff val="5000"/>
                  </a:schemeClr>
                </a:solidFill>
                <a:latin typeface="Arial" pitchFamily="34" charset="0"/>
                <a:cs typeface="Arial" pitchFamily="34" charset="0"/>
              </a:rPr>
              <a:t> se denominan </a:t>
            </a:r>
            <a:r>
              <a:rPr lang="es-ES" b="1" dirty="0" err="1">
                <a:solidFill>
                  <a:schemeClr val="accent6">
                    <a:lumMod val="75000"/>
                  </a:schemeClr>
                </a:solidFill>
                <a:latin typeface="Arial" pitchFamily="34" charset="0"/>
                <a:cs typeface="Arial" pitchFamily="34" charset="0"/>
              </a:rPr>
              <a:t>spokes</a:t>
            </a:r>
            <a:r>
              <a:rPr lang="es-ES" dirty="0">
                <a:solidFill>
                  <a:schemeClr val="tx1">
                    <a:lumMod val="95000"/>
                    <a:lumOff val="5000"/>
                  </a:schemeClr>
                </a:solidFill>
                <a:latin typeface="Arial" pitchFamily="34" charset="0"/>
                <a:cs typeface="Arial" pitchFamily="34" charset="0"/>
              </a:rPr>
              <a:t>.</a:t>
            </a:r>
            <a:endParaRPr lang="es-MX"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3" name="Imagen 2">
            <a:extLst>
              <a:ext uri="{FF2B5EF4-FFF2-40B4-BE49-F238E27FC236}">
                <a16:creationId xmlns:a16="http://schemas.microsoft.com/office/drawing/2014/main" id="{10F29C1D-B777-6D58-97DF-AFB30CA1E24B}"/>
              </a:ext>
            </a:extLst>
          </p:cNvPr>
          <p:cNvPicPr>
            <a:picLocks noChangeAspect="1"/>
          </p:cNvPicPr>
          <p:nvPr/>
        </p:nvPicPr>
        <p:blipFill>
          <a:blip r:embed="rId2"/>
          <a:stretch>
            <a:fillRect/>
          </a:stretch>
        </p:blipFill>
        <p:spPr>
          <a:xfrm>
            <a:off x="0" y="2558955"/>
            <a:ext cx="9144000" cy="4299045"/>
          </a:xfrm>
          <a:prstGeom prst="rect">
            <a:avLst/>
          </a:prstGeom>
        </p:spPr>
      </p:pic>
    </p:spTree>
    <p:extLst>
      <p:ext uri="{BB962C8B-B14F-4D97-AF65-F5344CB8AC3E}">
        <p14:creationId xmlns:p14="http://schemas.microsoft.com/office/powerpoint/2010/main" val="265211474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23528" y="1196752"/>
            <a:ext cx="8352928"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Una de las mayores ventajas de la topología</a:t>
            </a:r>
            <a:r>
              <a:rPr lang="es-ES" sz="1800" b="1" dirty="0">
                <a:solidFill>
                  <a:schemeClr val="accent6">
                    <a:lumMod val="75000"/>
                  </a:schemeClr>
                </a:solidFill>
                <a:latin typeface="Arial" pitchFamily="34" charset="0"/>
                <a:cs typeface="Arial" pitchFamily="34" charset="0"/>
              </a:rPr>
              <a:t> </a:t>
            </a:r>
            <a:r>
              <a:rPr lang="es-ES" sz="1800" b="1" dirty="0" err="1">
                <a:solidFill>
                  <a:schemeClr val="accent6">
                    <a:lumMod val="75000"/>
                  </a:schemeClr>
                </a:solidFill>
                <a:latin typeface="Arial" pitchFamily="34" charset="0"/>
                <a:cs typeface="Arial" pitchFamily="34" charset="0"/>
              </a:rPr>
              <a:t>hub</a:t>
            </a:r>
            <a:r>
              <a:rPr lang="es-ES" sz="1800" b="1" dirty="0">
                <a:solidFill>
                  <a:schemeClr val="accent6">
                    <a:lumMod val="75000"/>
                  </a:schemeClr>
                </a:solidFill>
                <a:latin typeface="Arial" pitchFamily="34" charset="0"/>
                <a:cs typeface="Arial" pitchFamily="34" charset="0"/>
              </a:rPr>
              <a:t>-and-</a:t>
            </a:r>
            <a:r>
              <a:rPr lang="es-ES" sz="1800" b="1" dirty="0" err="1">
                <a:solidFill>
                  <a:schemeClr val="accent6">
                    <a:lumMod val="75000"/>
                  </a:schemeClr>
                </a:solidFill>
                <a:latin typeface="Arial" pitchFamily="34" charset="0"/>
                <a:cs typeface="Arial" pitchFamily="34" charset="0"/>
              </a:rPr>
              <a:t>sopoke</a:t>
            </a:r>
            <a:r>
              <a:rPr lang="es-ES" sz="1800" dirty="0">
                <a:solidFill>
                  <a:schemeClr val="tx1">
                    <a:lumMod val="95000"/>
                    <a:lumOff val="5000"/>
                  </a:schemeClr>
                </a:solidFill>
                <a:latin typeface="Arial" pitchFamily="34" charset="0"/>
                <a:cs typeface="Arial" pitchFamily="34" charset="0"/>
              </a:rPr>
              <a:t>, es que es más fácil </a:t>
            </a:r>
            <a:r>
              <a:rPr lang="es-ES" sz="1800" b="1" dirty="0">
                <a:solidFill>
                  <a:schemeClr val="tx1">
                    <a:lumMod val="95000"/>
                    <a:lumOff val="5000"/>
                  </a:schemeClr>
                </a:solidFill>
                <a:latin typeface="Arial" pitchFamily="34" charset="0"/>
                <a:cs typeface="Arial" pitchFamily="34" charset="0"/>
              </a:rPr>
              <a:t>controlar centralizadamente el tráfico </a:t>
            </a:r>
            <a:r>
              <a:rPr lang="es-ES" sz="1800" dirty="0">
                <a:solidFill>
                  <a:schemeClr val="tx1">
                    <a:lumMod val="95000"/>
                    <a:lumOff val="5000"/>
                  </a:schemeClr>
                </a:solidFill>
                <a:latin typeface="Arial" pitchFamily="34" charset="0"/>
                <a:cs typeface="Arial" pitchFamily="34" charset="0"/>
              </a:rPr>
              <a:t>que está permitido y el que no está permitido. </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3" name="Imagen 2">
            <a:extLst>
              <a:ext uri="{FF2B5EF4-FFF2-40B4-BE49-F238E27FC236}">
                <a16:creationId xmlns:a16="http://schemas.microsoft.com/office/drawing/2014/main" id="{10F29C1D-B777-6D58-97DF-AFB30CA1E24B}"/>
              </a:ext>
            </a:extLst>
          </p:cNvPr>
          <p:cNvPicPr>
            <a:picLocks noChangeAspect="1"/>
          </p:cNvPicPr>
          <p:nvPr/>
        </p:nvPicPr>
        <p:blipFill>
          <a:blip r:embed="rId2"/>
          <a:stretch>
            <a:fillRect/>
          </a:stretch>
        </p:blipFill>
        <p:spPr>
          <a:xfrm>
            <a:off x="0" y="2546636"/>
            <a:ext cx="9144000" cy="4299045"/>
          </a:xfrm>
          <a:prstGeom prst="rect">
            <a:avLst/>
          </a:prstGeom>
        </p:spPr>
      </p:pic>
    </p:spTree>
    <p:extLst>
      <p:ext uri="{BB962C8B-B14F-4D97-AF65-F5344CB8AC3E}">
        <p14:creationId xmlns:p14="http://schemas.microsoft.com/office/powerpoint/2010/main" val="56125983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440669" y="1322420"/>
            <a:ext cx="8262661"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Este diagrama no es exactamente una representación precisa de las </a:t>
            </a:r>
            <a:r>
              <a:rPr lang="es-ES" sz="1800" b="1" dirty="0">
                <a:solidFill>
                  <a:schemeClr val="accent6">
                    <a:lumMod val="75000"/>
                  </a:schemeClr>
                </a:solidFill>
                <a:latin typeface="Arial" pitchFamily="34" charset="0"/>
                <a:cs typeface="Arial" pitchFamily="34" charset="0"/>
              </a:rPr>
              <a:t>líneas arrendadas</a:t>
            </a:r>
            <a:r>
              <a:rPr lang="es-ES" sz="1800" dirty="0">
                <a:solidFill>
                  <a:schemeClr val="tx1">
                    <a:lumMod val="95000"/>
                    <a:lumOff val="5000"/>
                  </a:schemeClr>
                </a:solidFill>
                <a:latin typeface="Arial" pitchFamily="34" charset="0"/>
                <a:cs typeface="Arial" pitchFamily="34" charset="0"/>
              </a:rPr>
              <a:t>. </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802480" y="278396"/>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3" name="Imagen 2">
            <a:extLst>
              <a:ext uri="{FF2B5EF4-FFF2-40B4-BE49-F238E27FC236}">
                <a16:creationId xmlns:a16="http://schemas.microsoft.com/office/drawing/2014/main" id="{10F29C1D-B777-6D58-97DF-AFB30CA1E24B}"/>
              </a:ext>
            </a:extLst>
          </p:cNvPr>
          <p:cNvPicPr>
            <a:picLocks noChangeAspect="1"/>
          </p:cNvPicPr>
          <p:nvPr/>
        </p:nvPicPr>
        <p:blipFill>
          <a:blip r:embed="rId2"/>
          <a:stretch>
            <a:fillRect/>
          </a:stretch>
        </p:blipFill>
        <p:spPr>
          <a:xfrm>
            <a:off x="5450" y="2558955"/>
            <a:ext cx="9144000" cy="4299045"/>
          </a:xfrm>
          <a:prstGeom prst="rect">
            <a:avLst/>
          </a:prstGeom>
        </p:spPr>
      </p:pic>
    </p:spTree>
    <p:extLst>
      <p:ext uri="{BB962C8B-B14F-4D97-AF65-F5344CB8AC3E}">
        <p14:creationId xmlns:p14="http://schemas.microsoft.com/office/powerpoint/2010/main" val="301242021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467544" y="1149742"/>
            <a:ext cx="8208912"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solidFill>
                  <a:schemeClr val="tx1">
                    <a:lumMod val="95000"/>
                    <a:lumOff val="5000"/>
                  </a:schemeClr>
                </a:solidFill>
                <a:latin typeface="Arial" pitchFamily="34" charset="0"/>
                <a:cs typeface="Arial" pitchFamily="34" charset="0"/>
              </a:rPr>
              <a:t>Esta es una mejor representación de lo que realmente está pasando. En lugar de un solo cable físico que conecta directamente cada </a:t>
            </a:r>
            <a:r>
              <a:rPr lang="es-ES" b="1" dirty="0">
                <a:solidFill>
                  <a:schemeClr val="tx1">
                    <a:lumMod val="95000"/>
                    <a:lumOff val="5000"/>
                  </a:schemeClr>
                </a:solidFill>
                <a:latin typeface="Arial" pitchFamily="34" charset="0"/>
                <a:cs typeface="Arial" pitchFamily="34" charset="0"/>
              </a:rPr>
              <a:t>sitio </a:t>
            </a:r>
            <a:r>
              <a:rPr lang="es-ES" dirty="0">
                <a:solidFill>
                  <a:schemeClr val="tx1">
                    <a:lumMod val="95000"/>
                    <a:lumOff val="5000"/>
                  </a:schemeClr>
                </a:solidFill>
                <a:latin typeface="Arial" pitchFamily="34" charset="0"/>
                <a:cs typeface="Arial" pitchFamily="34" charset="0"/>
              </a:rPr>
              <a:t>al </a:t>
            </a:r>
            <a:r>
              <a:rPr lang="es-ES" b="1" dirty="0">
                <a:solidFill>
                  <a:schemeClr val="tx1">
                    <a:lumMod val="95000"/>
                    <a:lumOff val="5000"/>
                  </a:schemeClr>
                </a:solidFill>
                <a:latin typeface="Arial" pitchFamily="34" charset="0"/>
                <a:cs typeface="Arial" pitchFamily="34" charset="0"/>
              </a:rPr>
              <a:t>centro de datos</a:t>
            </a:r>
            <a:r>
              <a:rPr lang="es-ES" dirty="0">
                <a:solidFill>
                  <a:schemeClr val="tx1">
                    <a:lumMod val="95000"/>
                    <a:lumOff val="5000"/>
                  </a:schemeClr>
                </a:solidFill>
                <a:latin typeface="Arial" pitchFamily="34" charset="0"/>
                <a:cs typeface="Arial" pitchFamily="34" charset="0"/>
              </a:rPr>
              <a:t>, cada </a:t>
            </a:r>
            <a:r>
              <a:rPr lang="es-ES" b="1" dirty="0">
                <a:solidFill>
                  <a:schemeClr val="accent6">
                    <a:lumMod val="75000"/>
                  </a:schemeClr>
                </a:solidFill>
                <a:latin typeface="Arial" pitchFamily="34" charset="0"/>
                <a:cs typeface="Arial" pitchFamily="34" charset="0"/>
              </a:rPr>
              <a:t>sitio</a:t>
            </a:r>
            <a:r>
              <a:rPr lang="es-ES" dirty="0">
                <a:solidFill>
                  <a:schemeClr val="tx1">
                    <a:lumMod val="95000"/>
                    <a:lumOff val="5000"/>
                  </a:schemeClr>
                </a:solidFill>
                <a:latin typeface="Arial" pitchFamily="34" charset="0"/>
                <a:cs typeface="Arial" pitchFamily="34" charset="0"/>
              </a:rPr>
              <a:t> se conecta a un </a:t>
            </a:r>
            <a:r>
              <a:rPr lang="es-ES" b="1" dirty="0">
                <a:solidFill>
                  <a:schemeClr val="accent6">
                    <a:lumMod val="75000"/>
                  </a:schemeClr>
                </a:solidFill>
                <a:latin typeface="Arial" pitchFamily="34" charset="0"/>
                <a:cs typeface="Arial" pitchFamily="34" charset="0"/>
              </a:rPr>
              <a:t>proveedor de servicios</a:t>
            </a:r>
            <a:r>
              <a:rPr lang="es-ES" dirty="0">
                <a:solidFill>
                  <a:schemeClr val="tx1">
                    <a:lumMod val="95000"/>
                    <a:lumOff val="5000"/>
                  </a:schemeClr>
                </a:solidFill>
                <a:latin typeface="Arial" pitchFamily="34" charset="0"/>
                <a:cs typeface="Arial" pitchFamily="34" charset="0"/>
              </a:rPr>
              <a:t>, que conecta los sitios entre sí. </a:t>
            </a:r>
            <a:endParaRPr lang="es-MX"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6" name="Imagen 5">
            <a:extLst>
              <a:ext uri="{FF2B5EF4-FFF2-40B4-BE49-F238E27FC236}">
                <a16:creationId xmlns:a16="http://schemas.microsoft.com/office/drawing/2014/main" id="{64F8B362-39FA-5136-E6D4-40A7C0D0D589}"/>
              </a:ext>
            </a:extLst>
          </p:cNvPr>
          <p:cNvPicPr>
            <a:picLocks noChangeAspect="1"/>
          </p:cNvPicPr>
          <p:nvPr/>
        </p:nvPicPr>
        <p:blipFill>
          <a:blip r:embed="rId2"/>
          <a:stretch>
            <a:fillRect/>
          </a:stretch>
        </p:blipFill>
        <p:spPr>
          <a:xfrm>
            <a:off x="0" y="2507031"/>
            <a:ext cx="9144000" cy="4351388"/>
          </a:xfrm>
          <a:prstGeom prst="rect">
            <a:avLst/>
          </a:prstGeom>
        </p:spPr>
      </p:pic>
    </p:spTree>
    <p:extLst>
      <p:ext uri="{BB962C8B-B14F-4D97-AF65-F5344CB8AC3E}">
        <p14:creationId xmlns:p14="http://schemas.microsoft.com/office/powerpoint/2010/main" val="137491289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59531" y="1168989"/>
            <a:ext cx="8424937" cy="1524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solidFill>
                  <a:schemeClr val="tx1">
                    <a:lumMod val="95000"/>
                    <a:lumOff val="5000"/>
                  </a:schemeClr>
                </a:solidFill>
                <a:latin typeface="Arial" pitchFamily="34" charset="0"/>
                <a:cs typeface="Arial" pitchFamily="34" charset="0"/>
              </a:rPr>
              <a:t>Estas conexiones usan </a:t>
            </a:r>
            <a:r>
              <a:rPr lang="es-ES" b="1" dirty="0">
                <a:solidFill>
                  <a:schemeClr val="accent6">
                    <a:lumMod val="75000"/>
                  </a:schemeClr>
                </a:solidFill>
                <a:latin typeface="Arial" pitchFamily="34" charset="0"/>
                <a:cs typeface="Arial" pitchFamily="34" charset="0"/>
              </a:rPr>
              <a:t>cables seriales</a:t>
            </a:r>
            <a:r>
              <a:rPr lang="es-ES" dirty="0">
                <a:solidFill>
                  <a:schemeClr val="tx1">
                    <a:lumMod val="95000"/>
                    <a:lumOff val="5000"/>
                  </a:schemeClr>
                </a:solidFill>
                <a:latin typeface="Arial" pitchFamily="34" charset="0"/>
                <a:cs typeface="Arial" pitchFamily="34" charset="0"/>
              </a:rPr>
              <a:t>. Sin embargo, en estos días las conexiones WAN a través de </a:t>
            </a:r>
            <a:r>
              <a:rPr lang="es-ES" b="1" dirty="0">
                <a:solidFill>
                  <a:schemeClr val="accent6">
                    <a:lumMod val="75000"/>
                  </a:schemeClr>
                </a:solidFill>
                <a:latin typeface="Arial" pitchFamily="34" charset="0"/>
                <a:cs typeface="Arial" pitchFamily="34" charset="0"/>
              </a:rPr>
              <a:t>Ethernet</a:t>
            </a:r>
            <a:r>
              <a:rPr lang="es-ES" dirty="0">
                <a:solidFill>
                  <a:schemeClr val="tx1">
                    <a:lumMod val="95000"/>
                    <a:lumOff val="5000"/>
                  </a:schemeClr>
                </a:solidFill>
                <a:latin typeface="Arial" pitchFamily="34" charset="0"/>
                <a:cs typeface="Arial" pitchFamily="34" charset="0"/>
              </a:rPr>
              <a:t> son cada vez más comunes. Las conexiones de </a:t>
            </a:r>
            <a:r>
              <a:rPr lang="es-ES" b="1" dirty="0">
                <a:solidFill>
                  <a:schemeClr val="accent6">
                    <a:lumMod val="75000"/>
                  </a:schemeClr>
                </a:solidFill>
                <a:latin typeface="Arial" pitchFamily="34" charset="0"/>
                <a:cs typeface="Arial" pitchFamily="34" charset="0"/>
              </a:rPr>
              <a:t>fibra óptica </a:t>
            </a:r>
            <a:r>
              <a:rPr lang="es-ES" dirty="0">
                <a:solidFill>
                  <a:schemeClr val="tx1">
                    <a:lumMod val="95000"/>
                    <a:lumOff val="5000"/>
                  </a:schemeClr>
                </a:solidFill>
                <a:latin typeface="Arial" pitchFamily="34" charset="0"/>
                <a:cs typeface="Arial" pitchFamily="34" charset="0"/>
              </a:rPr>
              <a:t>permiten cables mucho más largos, por lo tanto, en la actualidad, las WAN que utilizan cables de fibra óptica Ethernet son bastante comunes.</a:t>
            </a:r>
            <a:endParaRPr lang="es-MX" dirty="0">
              <a:solidFill>
                <a:schemeClr val="accent6">
                  <a:lumMod val="75000"/>
                </a:schemeClr>
              </a:solidFill>
              <a:latin typeface="Arial" pitchFamily="34" charset="0"/>
              <a:cs typeface="Arial" pitchFamily="34" charset="0"/>
            </a:endParaRPr>
          </a:p>
        </p:txBody>
      </p:sp>
      <p:pic>
        <p:nvPicPr>
          <p:cNvPr id="6" name="Imagen 5">
            <a:extLst>
              <a:ext uri="{FF2B5EF4-FFF2-40B4-BE49-F238E27FC236}">
                <a16:creationId xmlns:a16="http://schemas.microsoft.com/office/drawing/2014/main" id="{64F8B362-39FA-5136-E6D4-40A7C0D0D589}"/>
              </a:ext>
            </a:extLst>
          </p:cNvPr>
          <p:cNvPicPr>
            <a:picLocks noChangeAspect="1"/>
          </p:cNvPicPr>
          <p:nvPr/>
        </p:nvPicPr>
        <p:blipFill>
          <a:blip r:embed="rId2"/>
          <a:stretch>
            <a:fillRect/>
          </a:stretch>
        </p:blipFill>
        <p:spPr>
          <a:xfrm>
            <a:off x="0" y="3068960"/>
            <a:ext cx="9144000" cy="4351388"/>
          </a:xfrm>
          <a:prstGeom prst="rect">
            <a:avLst/>
          </a:prstGeom>
        </p:spPr>
      </p:pic>
      <p:sp>
        <p:nvSpPr>
          <p:cNvPr id="2" name="Text Box 6">
            <a:extLst>
              <a:ext uri="{FF2B5EF4-FFF2-40B4-BE49-F238E27FC236}">
                <a16:creationId xmlns:a16="http://schemas.microsoft.com/office/drawing/2014/main" id="{3E01BC00-B5C3-8397-14DE-B20AAA30E182}"/>
              </a:ext>
            </a:extLst>
          </p:cNvPr>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Conexión WAN a través de Ethernet</a:t>
            </a:r>
          </a:p>
          <a:p>
            <a:pPr algn="ctr"/>
            <a:r>
              <a:rPr lang="es-MX" sz="1800" b="1" dirty="0">
                <a:solidFill>
                  <a:schemeClr val="accent3">
                    <a:lumMod val="75000"/>
                  </a:schemeClr>
                </a:solidFill>
                <a:latin typeface="Dom Casual" charset="0"/>
                <a:ea typeface="+mj-ea"/>
                <a:cs typeface="+mj-cs"/>
              </a:rPr>
              <a:t>(Fibra óptica)</a:t>
            </a:r>
          </a:p>
        </p:txBody>
      </p:sp>
    </p:spTree>
    <p:extLst>
      <p:ext uri="{BB962C8B-B14F-4D97-AF65-F5344CB8AC3E}">
        <p14:creationId xmlns:p14="http://schemas.microsoft.com/office/powerpoint/2010/main" val="320058936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23525" y="1109963"/>
            <a:ext cx="8424936"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Las conexiones de </a:t>
            </a:r>
            <a:r>
              <a:rPr lang="es-ES" sz="1800" b="1" dirty="0">
                <a:solidFill>
                  <a:schemeClr val="accent6">
                    <a:lumMod val="75000"/>
                  </a:schemeClr>
                </a:solidFill>
                <a:latin typeface="Arial" pitchFamily="34" charset="0"/>
                <a:cs typeface="Arial" pitchFamily="34" charset="0"/>
              </a:rPr>
              <a:t>fibra óptica </a:t>
            </a:r>
            <a:r>
              <a:rPr lang="es-ES" sz="1800" dirty="0">
                <a:solidFill>
                  <a:schemeClr val="tx1">
                    <a:lumMod val="95000"/>
                    <a:lumOff val="5000"/>
                  </a:schemeClr>
                </a:solidFill>
                <a:latin typeface="Arial" pitchFamily="34" charset="0"/>
                <a:cs typeface="Arial" pitchFamily="34" charset="0"/>
              </a:rPr>
              <a:t>permiten cables mucho más largos que los tradicionales cables Ethernet UTP de cobre, por lo tanto, en la actualidad, las WAN que utilizan cables de fibra óptica Ethernet son bastante comunes.</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Conexión WAN a través de Ethernet</a:t>
            </a:r>
          </a:p>
          <a:p>
            <a:pPr algn="ctr"/>
            <a:r>
              <a:rPr lang="es-MX" sz="1800" b="1" dirty="0">
                <a:solidFill>
                  <a:schemeClr val="accent3">
                    <a:lumMod val="75000"/>
                  </a:schemeClr>
                </a:solidFill>
                <a:latin typeface="Dom Casual" charset="0"/>
                <a:ea typeface="+mj-ea"/>
                <a:cs typeface="+mj-cs"/>
              </a:rPr>
              <a:t>(Fibra óptica)</a:t>
            </a:r>
          </a:p>
        </p:txBody>
      </p:sp>
      <p:pic>
        <p:nvPicPr>
          <p:cNvPr id="4" name="Imagen 3">
            <a:extLst>
              <a:ext uri="{FF2B5EF4-FFF2-40B4-BE49-F238E27FC236}">
                <a16:creationId xmlns:a16="http://schemas.microsoft.com/office/drawing/2014/main" id="{D390C9F2-29D4-D111-48B8-238D5F62EBF9}"/>
              </a:ext>
            </a:extLst>
          </p:cNvPr>
          <p:cNvPicPr>
            <a:picLocks noChangeAspect="1"/>
          </p:cNvPicPr>
          <p:nvPr/>
        </p:nvPicPr>
        <p:blipFill>
          <a:blip r:embed="rId2"/>
          <a:stretch>
            <a:fillRect/>
          </a:stretch>
        </p:blipFill>
        <p:spPr>
          <a:xfrm>
            <a:off x="0" y="2567003"/>
            <a:ext cx="9144000" cy="4290997"/>
          </a:xfrm>
          <a:prstGeom prst="rect">
            <a:avLst/>
          </a:prstGeom>
        </p:spPr>
      </p:pic>
    </p:spTree>
    <p:extLst>
      <p:ext uri="{BB962C8B-B14F-4D97-AF65-F5344CB8AC3E}">
        <p14:creationId xmlns:p14="http://schemas.microsoft.com/office/powerpoint/2010/main" val="352035395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Una pantalla de una computadora&#10;&#10;Descripción generada automáticamente con confianza media">
            <a:extLst>
              <a:ext uri="{FF2B5EF4-FFF2-40B4-BE49-F238E27FC236}">
                <a16:creationId xmlns:a16="http://schemas.microsoft.com/office/drawing/2014/main" id="{069253FC-52A6-4B7E-B893-87B9E83FEF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7062" y="2108950"/>
            <a:ext cx="4104456" cy="2815657"/>
          </a:xfrm>
          <a:prstGeom prst="rect">
            <a:avLst/>
          </a:prstGeom>
        </p:spPr>
      </p:pic>
      <p:sp>
        <p:nvSpPr>
          <p:cNvPr id="26629" name="Text Box 5"/>
          <p:cNvSpPr txBox="1">
            <a:spLocks noChangeArrowheads="1"/>
          </p:cNvSpPr>
          <p:nvPr/>
        </p:nvSpPr>
        <p:spPr bwMode="auto">
          <a:xfrm>
            <a:off x="971600" y="2016112"/>
            <a:ext cx="3456384" cy="2262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Introducción a las </a:t>
            </a:r>
            <a:r>
              <a:rPr lang="es-MX" dirty="0" err="1">
                <a:latin typeface="Arial" panose="020B0604020202020204" pitchFamily="34" charset="0"/>
                <a:cs typeface="Arial" panose="020B0604020202020204" pitchFamily="34" charset="0"/>
              </a:rPr>
              <a:t>WANs</a:t>
            </a:r>
            <a:endParaRPr lang="es-MX"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Líneas arrendadas</a:t>
            </a:r>
          </a:p>
          <a:p>
            <a:pPr marL="285750" indent="-285750">
              <a:lnSpc>
                <a:spcPct val="150000"/>
              </a:lnSpc>
              <a:buFont typeface="Arial" panose="020B0604020202020204" pitchFamily="34" charset="0"/>
              <a:buChar char="•"/>
            </a:pPr>
            <a:r>
              <a:rPr lang="es-MX" dirty="0" err="1">
                <a:latin typeface="Arial" panose="020B0604020202020204" pitchFamily="34" charset="0"/>
                <a:cs typeface="Arial" panose="020B0604020202020204" pitchFamily="34" charset="0"/>
              </a:rPr>
              <a:t>VPNs</a:t>
            </a:r>
            <a:r>
              <a:rPr lang="es-MX" dirty="0">
                <a:latin typeface="Arial" panose="020B0604020202020204" pitchFamily="34" charset="0"/>
                <a:cs typeface="Arial" panose="020B0604020202020204" pitchFamily="34" charset="0"/>
              </a:rPr>
              <a:t> </a:t>
            </a: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MPLS</a:t>
            </a: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Tecnologías de acceso a Internet</a:t>
            </a: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Conexiones redundantes</a:t>
            </a:r>
          </a:p>
        </p:txBody>
      </p:sp>
      <p:sp>
        <p:nvSpPr>
          <p:cNvPr id="3078" name="Text Box 6"/>
          <p:cNvSpPr txBox="1">
            <a:spLocks noChangeArrowheads="1"/>
          </p:cNvSpPr>
          <p:nvPr/>
        </p:nvSpPr>
        <p:spPr bwMode="auto">
          <a:xfrm>
            <a:off x="792025" y="6926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Agenda de esta sesión</a:t>
            </a:r>
          </a:p>
        </p:txBody>
      </p:sp>
    </p:spTree>
    <p:extLst>
      <p:ext uri="{BB962C8B-B14F-4D97-AF65-F5344CB8AC3E}">
        <p14:creationId xmlns:p14="http://schemas.microsoft.com/office/powerpoint/2010/main" val="100966467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5" y="5490971"/>
            <a:ext cx="5221554"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a:solidFill>
                  <a:srgbClr val="FFFFFF"/>
                </a:solidFill>
                <a:effectLst>
                  <a:outerShdw blurRad="38100" dist="38100" dir="2700000" algn="tl">
                    <a:srgbClr val="C0C0C0"/>
                  </a:outerShdw>
                </a:effectLst>
                <a:latin typeface="+mj-lt"/>
                <a:ea typeface="+mj-ea"/>
                <a:cs typeface="+mj-cs"/>
              </a:rPr>
              <a:t>VPNs</a:t>
            </a: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3612231397"/>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48630" y="1196752"/>
            <a:ext cx="8471842"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b="1" dirty="0">
                <a:solidFill>
                  <a:schemeClr val="accent6">
                    <a:lumMod val="75000"/>
                  </a:schemeClr>
                </a:solidFill>
                <a:latin typeface="Arial" pitchFamily="34" charset="0"/>
                <a:cs typeface="Arial" pitchFamily="34" charset="0"/>
              </a:rPr>
              <a:t>Internet</a:t>
            </a:r>
            <a:r>
              <a:rPr lang="es-ES" dirty="0">
                <a:solidFill>
                  <a:schemeClr val="tx1">
                    <a:lumMod val="95000"/>
                    <a:lumOff val="5000"/>
                  </a:schemeClr>
                </a:solidFill>
                <a:latin typeface="Arial" pitchFamily="34" charset="0"/>
                <a:cs typeface="Arial" pitchFamily="34" charset="0"/>
              </a:rPr>
              <a:t> también se puede utilizar para las conexiones WAN de una empresa entre sitios. Sin embargo, </a:t>
            </a:r>
            <a:r>
              <a:rPr lang="es-ES" b="1" dirty="0">
                <a:solidFill>
                  <a:schemeClr val="tx1">
                    <a:lumMod val="95000"/>
                    <a:lumOff val="5000"/>
                  </a:schemeClr>
                </a:solidFill>
                <a:latin typeface="Arial" pitchFamily="34" charset="0"/>
                <a:cs typeface="Arial" pitchFamily="34" charset="0"/>
              </a:rPr>
              <a:t>Internet no es una red privada</a:t>
            </a:r>
            <a:r>
              <a:rPr lang="es-ES" dirty="0">
                <a:solidFill>
                  <a:schemeClr val="tx1">
                    <a:lumMod val="95000"/>
                    <a:lumOff val="5000"/>
                  </a:schemeClr>
                </a:solidFill>
                <a:latin typeface="Arial" pitchFamily="34" charset="0"/>
                <a:cs typeface="Arial" pitchFamily="34" charset="0"/>
              </a:rPr>
              <a:t>. Es una </a:t>
            </a:r>
            <a:r>
              <a:rPr lang="es-ES" b="1" dirty="0">
                <a:solidFill>
                  <a:schemeClr val="tx1">
                    <a:lumMod val="95000"/>
                    <a:lumOff val="5000"/>
                  </a:schemeClr>
                </a:solidFill>
                <a:latin typeface="Arial" pitchFamily="34" charset="0"/>
                <a:cs typeface="Arial" pitchFamily="34" charset="0"/>
              </a:rPr>
              <a:t>red pública compartida</a:t>
            </a:r>
            <a:r>
              <a:rPr lang="es-ES" dirty="0">
                <a:solidFill>
                  <a:schemeClr val="tx1">
                    <a:lumMod val="95000"/>
                    <a:lumOff val="5000"/>
                  </a:schemeClr>
                </a:solidFill>
                <a:latin typeface="Arial" pitchFamily="34" charset="0"/>
                <a:cs typeface="Arial" pitchFamily="34" charset="0"/>
              </a:rPr>
              <a:t>, por lo que el envío de datos importantes a través de Internet no está protegido.</a:t>
            </a:r>
            <a:endParaRPr lang="es-MX"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683568" y="242522"/>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b="1" dirty="0">
                <a:solidFill>
                  <a:schemeClr val="accent3">
                    <a:lumMod val="75000"/>
                  </a:schemeClr>
                </a:solidFill>
                <a:latin typeface="Dom Casual" charset="0"/>
                <a:ea typeface="+mj-ea"/>
                <a:cs typeface="+mj-cs"/>
              </a:rPr>
              <a:t>(Internet VPN)</a:t>
            </a:r>
          </a:p>
        </p:txBody>
      </p:sp>
      <p:pic>
        <p:nvPicPr>
          <p:cNvPr id="3" name="Imagen 2">
            <a:extLst>
              <a:ext uri="{FF2B5EF4-FFF2-40B4-BE49-F238E27FC236}">
                <a16:creationId xmlns:a16="http://schemas.microsoft.com/office/drawing/2014/main" id="{1BB0B3D5-5068-1AAD-59A1-40F3FD67BBED}"/>
              </a:ext>
            </a:extLst>
          </p:cNvPr>
          <p:cNvPicPr>
            <a:picLocks noChangeAspect="1"/>
          </p:cNvPicPr>
          <p:nvPr/>
        </p:nvPicPr>
        <p:blipFill>
          <a:blip r:embed="rId2"/>
          <a:stretch>
            <a:fillRect/>
          </a:stretch>
        </p:blipFill>
        <p:spPr>
          <a:xfrm>
            <a:off x="0" y="2583764"/>
            <a:ext cx="9144000" cy="4274236"/>
          </a:xfrm>
          <a:prstGeom prst="rect">
            <a:avLst/>
          </a:prstGeom>
        </p:spPr>
      </p:pic>
    </p:spTree>
    <p:extLst>
      <p:ext uri="{BB962C8B-B14F-4D97-AF65-F5344CB8AC3E}">
        <p14:creationId xmlns:p14="http://schemas.microsoft.com/office/powerpoint/2010/main" val="259801795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87524" y="1453080"/>
            <a:ext cx="8568952"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latin typeface="Arial" pitchFamily="34" charset="0"/>
                <a:cs typeface="Arial" pitchFamily="34" charset="0"/>
              </a:rPr>
              <a:t>En este caso, tenga en cuenta que </a:t>
            </a:r>
            <a:r>
              <a:rPr lang="es-ES" sz="1800" b="1" dirty="0">
                <a:solidFill>
                  <a:schemeClr val="accent6">
                    <a:lumMod val="75000"/>
                  </a:schemeClr>
                </a:solidFill>
                <a:latin typeface="Arial" pitchFamily="34" charset="0"/>
                <a:cs typeface="Arial" pitchFamily="34" charset="0"/>
              </a:rPr>
              <a:t>cada sitio tiene una conexión física a Internet</a:t>
            </a:r>
            <a:r>
              <a:rPr lang="es-ES" sz="1800" dirty="0">
                <a:solidFill>
                  <a:schemeClr val="accent6">
                    <a:lumMod val="75000"/>
                  </a:schemeClr>
                </a:solidFill>
                <a:latin typeface="Arial" pitchFamily="34" charset="0"/>
                <a:cs typeface="Arial" pitchFamily="34" charset="0"/>
              </a:rPr>
              <a:t>.</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683568" y="332656"/>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b="1" dirty="0">
                <a:solidFill>
                  <a:schemeClr val="accent3">
                    <a:lumMod val="75000"/>
                  </a:schemeClr>
                </a:solidFill>
                <a:latin typeface="Dom Casual" charset="0"/>
                <a:ea typeface="+mj-ea"/>
                <a:cs typeface="+mj-cs"/>
              </a:rPr>
              <a:t>(Internet VPN)</a:t>
            </a:r>
          </a:p>
        </p:txBody>
      </p:sp>
      <p:pic>
        <p:nvPicPr>
          <p:cNvPr id="3" name="Imagen 2">
            <a:extLst>
              <a:ext uri="{FF2B5EF4-FFF2-40B4-BE49-F238E27FC236}">
                <a16:creationId xmlns:a16="http://schemas.microsoft.com/office/drawing/2014/main" id="{1BB0B3D5-5068-1AAD-59A1-40F3FD67BBED}"/>
              </a:ext>
            </a:extLst>
          </p:cNvPr>
          <p:cNvPicPr>
            <a:picLocks noChangeAspect="1"/>
          </p:cNvPicPr>
          <p:nvPr/>
        </p:nvPicPr>
        <p:blipFill>
          <a:blip r:embed="rId2"/>
          <a:stretch>
            <a:fillRect/>
          </a:stretch>
        </p:blipFill>
        <p:spPr>
          <a:xfrm>
            <a:off x="0" y="2583764"/>
            <a:ext cx="9144000" cy="4274236"/>
          </a:xfrm>
          <a:prstGeom prst="rect">
            <a:avLst/>
          </a:prstGeom>
        </p:spPr>
      </p:pic>
    </p:spTree>
    <p:extLst>
      <p:ext uri="{BB962C8B-B14F-4D97-AF65-F5344CB8AC3E}">
        <p14:creationId xmlns:p14="http://schemas.microsoft.com/office/powerpoint/2010/main" val="317099194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23528" y="1196752"/>
            <a:ext cx="8496944"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latin typeface="Arial" pitchFamily="34" charset="0"/>
                <a:cs typeface="Arial" pitchFamily="34" charset="0"/>
              </a:rPr>
              <a:t>Para enviar tráfico entre sitios, las empresas configuran </a:t>
            </a:r>
            <a:r>
              <a:rPr lang="es-ES" b="1" dirty="0">
                <a:solidFill>
                  <a:schemeClr val="accent5">
                    <a:lumMod val="75000"/>
                  </a:schemeClr>
                </a:solidFill>
                <a:latin typeface="Arial" pitchFamily="34" charset="0"/>
                <a:cs typeface="Arial" pitchFamily="34" charset="0"/>
              </a:rPr>
              <a:t>redes privadas virtuales (VPN)</a:t>
            </a:r>
          </a:p>
          <a:p>
            <a:pPr marL="285750" indent="-285750" algn="just">
              <a:lnSpc>
                <a:spcPct val="150000"/>
              </a:lnSpc>
              <a:buFont typeface="Arial" panose="020B0604020202020204" pitchFamily="34" charset="0"/>
              <a:buChar char="•"/>
            </a:pPr>
            <a:r>
              <a:rPr lang="es-ES" dirty="0">
                <a:solidFill>
                  <a:schemeClr val="tx1">
                    <a:lumMod val="95000"/>
                    <a:lumOff val="5000"/>
                  </a:schemeClr>
                </a:solidFill>
                <a:latin typeface="Arial" pitchFamily="34" charset="0"/>
                <a:cs typeface="Arial" pitchFamily="34" charset="0"/>
              </a:rPr>
              <a:t>Los </a:t>
            </a:r>
            <a:r>
              <a:rPr lang="es-ES" b="1" dirty="0">
                <a:solidFill>
                  <a:schemeClr val="accent6">
                    <a:lumMod val="75000"/>
                  </a:schemeClr>
                </a:solidFill>
                <a:latin typeface="Arial" pitchFamily="34" charset="0"/>
                <a:cs typeface="Arial" pitchFamily="34" charset="0"/>
              </a:rPr>
              <a:t>paquetes se encriptan </a:t>
            </a:r>
            <a:r>
              <a:rPr lang="es-ES" dirty="0">
                <a:solidFill>
                  <a:schemeClr val="tx1">
                    <a:lumMod val="95000"/>
                    <a:lumOff val="5000"/>
                  </a:schemeClr>
                </a:solidFill>
                <a:latin typeface="Arial" pitchFamily="34" charset="0"/>
                <a:cs typeface="Arial" pitchFamily="34" charset="0"/>
              </a:rPr>
              <a:t>de modo que los contenidos sólo puedan ser leídos por los destinatarios previstos. </a:t>
            </a:r>
            <a:endParaRPr lang="es-MX"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802481" y="173146"/>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b="1" dirty="0">
                <a:solidFill>
                  <a:schemeClr val="accent3">
                    <a:lumMod val="75000"/>
                  </a:schemeClr>
                </a:solidFill>
                <a:latin typeface="Dom Casual" charset="0"/>
                <a:ea typeface="+mj-ea"/>
                <a:cs typeface="+mj-cs"/>
              </a:rPr>
              <a:t>(Internet VPN)</a:t>
            </a:r>
          </a:p>
        </p:txBody>
      </p:sp>
      <p:pic>
        <p:nvPicPr>
          <p:cNvPr id="4" name="Imagen 3">
            <a:extLst>
              <a:ext uri="{FF2B5EF4-FFF2-40B4-BE49-F238E27FC236}">
                <a16:creationId xmlns:a16="http://schemas.microsoft.com/office/drawing/2014/main" id="{31F19DAD-DCC3-F428-7720-20CA8ACD96B1}"/>
              </a:ext>
            </a:extLst>
          </p:cNvPr>
          <p:cNvPicPr>
            <a:picLocks noChangeAspect="1"/>
          </p:cNvPicPr>
          <p:nvPr/>
        </p:nvPicPr>
        <p:blipFill>
          <a:blip r:embed="rId2"/>
          <a:stretch>
            <a:fillRect/>
          </a:stretch>
        </p:blipFill>
        <p:spPr>
          <a:xfrm>
            <a:off x="-9885" y="2505881"/>
            <a:ext cx="9144000" cy="4352119"/>
          </a:xfrm>
          <a:prstGeom prst="rect">
            <a:avLst/>
          </a:prstGeom>
        </p:spPr>
      </p:pic>
    </p:spTree>
    <p:extLst>
      <p:ext uri="{BB962C8B-B14F-4D97-AF65-F5344CB8AC3E}">
        <p14:creationId xmlns:p14="http://schemas.microsoft.com/office/powerpoint/2010/main" val="323186105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2897" y="1244934"/>
            <a:ext cx="8640960"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dirty="0">
                <a:solidFill>
                  <a:schemeClr val="tx1">
                    <a:lumMod val="95000"/>
                    <a:lumOff val="5000"/>
                  </a:schemeClr>
                </a:solidFill>
                <a:latin typeface="Arial" pitchFamily="34" charset="0"/>
                <a:cs typeface="Arial" pitchFamily="34" charset="0"/>
              </a:rPr>
              <a:t>Después, el </a:t>
            </a:r>
            <a:r>
              <a:rPr lang="es-ES" b="1" dirty="0">
                <a:solidFill>
                  <a:schemeClr val="accent6">
                    <a:lumMod val="75000"/>
                  </a:schemeClr>
                </a:solidFill>
                <a:latin typeface="Arial" pitchFamily="34" charset="0"/>
                <a:cs typeface="Arial" pitchFamily="34" charset="0"/>
              </a:rPr>
              <a:t>paquete cifrado se encapsula dentro de un nuevo paquete </a:t>
            </a:r>
            <a:r>
              <a:rPr lang="es-ES" dirty="0">
                <a:solidFill>
                  <a:schemeClr val="tx1">
                    <a:lumMod val="95000"/>
                    <a:lumOff val="5000"/>
                  </a:schemeClr>
                </a:solidFill>
                <a:latin typeface="Arial" pitchFamily="34" charset="0"/>
                <a:cs typeface="Arial" pitchFamily="34" charset="0"/>
              </a:rPr>
              <a:t>y se envía. Esto significa que el paquete original permanecerá protegido incluso cuando se envíe a través de la Internet pública. </a:t>
            </a:r>
            <a:endParaRPr lang="es-MX"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23859" y="248261"/>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b="1" dirty="0">
                <a:solidFill>
                  <a:schemeClr val="accent3">
                    <a:lumMod val="75000"/>
                  </a:schemeClr>
                </a:solidFill>
                <a:latin typeface="Dom Casual" charset="0"/>
                <a:ea typeface="+mj-ea"/>
                <a:cs typeface="+mj-cs"/>
              </a:rPr>
              <a:t>(Internet VPN)</a:t>
            </a:r>
          </a:p>
        </p:txBody>
      </p:sp>
      <p:pic>
        <p:nvPicPr>
          <p:cNvPr id="4" name="Imagen 3">
            <a:extLst>
              <a:ext uri="{FF2B5EF4-FFF2-40B4-BE49-F238E27FC236}">
                <a16:creationId xmlns:a16="http://schemas.microsoft.com/office/drawing/2014/main" id="{31F19DAD-DCC3-F428-7720-20CA8ACD96B1}"/>
              </a:ext>
            </a:extLst>
          </p:cNvPr>
          <p:cNvPicPr>
            <a:picLocks noChangeAspect="1"/>
          </p:cNvPicPr>
          <p:nvPr/>
        </p:nvPicPr>
        <p:blipFill>
          <a:blip r:embed="rId2"/>
          <a:stretch>
            <a:fillRect/>
          </a:stretch>
        </p:blipFill>
        <p:spPr>
          <a:xfrm>
            <a:off x="0" y="2534508"/>
            <a:ext cx="9144000" cy="4352119"/>
          </a:xfrm>
          <a:prstGeom prst="rect">
            <a:avLst/>
          </a:prstGeom>
        </p:spPr>
      </p:pic>
    </p:spTree>
    <p:extLst>
      <p:ext uri="{BB962C8B-B14F-4D97-AF65-F5344CB8AC3E}">
        <p14:creationId xmlns:p14="http://schemas.microsoft.com/office/powerpoint/2010/main" val="56081925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5" y="5490971"/>
            <a:ext cx="5221554"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a:solidFill>
                  <a:srgbClr val="FFFFFF"/>
                </a:solidFill>
                <a:effectLst>
                  <a:outerShdw blurRad="38100" dist="38100" dir="2700000" algn="tl">
                    <a:srgbClr val="C0C0C0"/>
                  </a:outerShdw>
                </a:effectLst>
                <a:latin typeface="+mj-lt"/>
                <a:ea typeface="+mj-ea"/>
                <a:cs typeface="+mj-cs"/>
              </a:rPr>
              <a:t>MPLS</a:t>
            </a: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2028736428"/>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957919"/>
            <a:ext cx="8712968" cy="2314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El </a:t>
            </a:r>
            <a:r>
              <a:rPr lang="es-ES" sz="1400" b="1" dirty="0" err="1">
                <a:solidFill>
                  <a:srgbClr val="FF0000"/>
                </a:solidFill>
                <a:latin typeface="Arial" pitchFamily="34" charset="0"/>
                <a:cs typeface="Arial" pitchFamily="34" charset="0"/>
              </a:rPr>
              <a:t>switching</a:t>
            </a:r>
            <a:r>
              <a:rPr lang="es-ES" sz="1400" b="1" dirty="0">
                <a:solidFill>
                  <a:srgbClr val="FF0000"/>
                </a:solidFill>
                <a:latin typeface="Arial" pitchFamily="34" charset="0"/>
                <a:cs typeface="Arial" pitchFamily="34" charset="0"/>
              </a:rPr>
              <a:t> por etiquetas multiprotocolo (</a:t>
            </a:r>
            <a:r>
              <a:rPr lang="es-ES" sz="1400" b="1" dirty="0" err="1">
                <a:solidFill>
                  <a:srgbClr val="FF0000"/>
                </a:solidFill>
                <a:latin typeface="Arial" pitchFamily="34" charset="0"/>
                <a:cs typeface="Arial" pitchFamily="34" charset="0"/>
              </a:rPr>
              <a:t>Multiprotocol</a:t>
            </a:r>
            <a:r>
              <a:rPr lang="es-ES" sz="1400" b="1" dirty="0">
                <a:solidFill>
                  <a:srgbClr val="FF0000"/>
                </a:solidFill>
                <a:latin typeface="Arial" pitchFamily="34" charset="0"/>
                <a:cs typeface="Arial" pitchFamily="34" charset="0"/>
              </a:rPr>
              <a:t> </a:t>
            </a:r>
            <a:r>
              <a:rPr lang="es-ES" sz="1400" b="1" dirty="0" err="1">
                <a:solidFill>
                  <a:srgbClr val="FF0000"/>
                </a:solidFill>
                <a:latin typeface="Arial" pitchFamily="34" charset="0"/>
                <a:cs typeface="Arial" pitchFamily="34" charset="0"/>
              </a:rPr>
              <a:t>Label</a:t>
            </a:r>
            <a:r>
              <a:rPr lang="es-ES" sz="1400" b="1" dirty="0">
                <a:solidFill>
                  <a:srgbClr val="FF0000"/>
                </a:solidFill>
                <a:latin typeface="Arial" pitchFamily="34" charset="0"/>
                <a:cs typeface="Arial" pitchFamily="34" charset="0"/>
              </a:rPr>
              <a:t> </a:t>
            </a:r>
            <a:r>
              <a:rPr lang="es-ES" sz="1400" b="1" dirty="0" err="1">
                <a:solidFill>
                  <a:srgbClr val="FF0000"/>
                </a:solidFill>
                <a:latin typeface="Arial" pitchFamily="34" charset="0"/>
                <a:cs typeface="Arial" pitchFamily="34" charset="0"/>
              </a:rPr>
              <a:t>Switching</a:t>
            </a:r>
            <a:r>
              <a:rPr lang="es-ES" sz="1400" b="1" dirty="0">
                <a:solidFill>
                  <a:srgbClr val="FF0000"/>
                </a:solidFill>
                <a:latin typeface="Arial" pitchFamily="34" charset="0"/>
                <a:cs typeface="Arial" pitchFamily="34" charset="0"/>
              </a:rPr>
              <a:t>, MPLS) es una tecnología WAN de alto rendimiento multiprotocolo que dirige los datos desde un </a:t>
            </a:r>
            <a:r>
              <a:rPr lang="es-ES" sz="1400" b="1" dirty="0" err="1">
                <a:solidFill>
                  <a:srgbClr val="FF0000"/>
                </a:solidFill>
                <a:latin typeface="Arial" pitchFamily="34" charset="0"/>
                <a:cs typeface="Arial" pitchFamily="34" charset="0"/>
              </a:rPr>
              <a:t>router</a:t>
            </a:r>
            <a:r>
              <a:rPr lang="es-ES" sz="1400" b="1" dirty="0">
                <a:solidFill>
                  <a:srgbClr val="FF0000"/>
                </a:solidFill>
                <a:latin typeface="Arial" pitchFamily="34" charset="0"/>
                <a:cs typeface="Arial" pitchFamily="34" charset="0"/>
              </a:rPr>
              <a:t> al siguiente.</a:t>
            </a:r>
          </a:p>
          <a:p>
            <a:pPr marL="1028700" lvl="1"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MPLS se basa en etiquetas de ruta cortas en lugar de direcciones de red IP.</a:t>
            </a:r>
          </a:p>
          <a:p>
            <a:pPr marL="1028700" lvl="1"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Se llama multiprotocolo porque tiene la capacidad de transportar cualquier contenido, incluido tráfico IPv4, IPv6, Ethernet, ATM, DSL y </a:t>
            </a:r>
            <a:r>
              <a:rPr lang="es-ES" sz="1400" b="1" dirty="0" err="1">
                <a:solidFill>
                  <a:srgbClr val="FF0000"/>
                </a:solidFill>
                <a:latin typeface="Arial" pitchFamily="34" charset="0"/>
                <a:cs typeface="Arial" pitchFamily="34" charset="0"/>
              </a:rPr>
              <a:t>Frame</a:t>
            </a:r>
            <a:r>
              <a:rPr lang="es-ES" sz="1400" b="1" dirty="0">
                <a:solidFill>
                  <a:srgbClr val="FF0000"/>
                </a:solidFill>
                <a:latin typeface="Arial" pitchFamily="34" charset="0"/>
                <a:cs typeface="Arial" pitchFamily="34" charset="0"/>
              </a:rPr>
              <a:t> </a:t>
            </a:r>
            <a:r>
              <a:rPr lang="es-ES" sz="1400" b="1" dirty="0" err="1">
                <a:solidFill>
                  <a:srgbClr val="FF0000"/>
                </a:solidFill>
                <a:latin typeface="Arial" pitchFamily="34" charset="0"/>
                <a:cs typeface="Arial" pitchFamily="34" charset="0"/>
              </a:rPr>
              <a:t>Relay</a:t>
            </a:r>
            <a:r>
              <a:rPr lang="es-ES" sz="1400" b="1" dirty="0">
                <a:solidFill>
                  <a:srgbClr val="FF0000"/>
                </a:solidFill>
                <a:latin typeface="Arial" pitchFamily="34" charset="0"/>
                <a:cs typeface="Arial" pitchFamily="34" charset="0"/>
              </a:rPr>
              <a:t>.</a:t>
            </a:r>
          </a:p>
          <a:p>
            <a:pPr marL="1028700" lvl="1"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Usa etiquetas que le indican al </a:t>
            </a:r>
            <a:r>
              <a:rPr lang="es-ES" sz="1400" b="1" dirty="0" err="1">
                <a:solidFill>
                  <a:srgbClr val="FF0000"/>
                </a:solidFill>
                <a:latin typeface="Arial" pitchFamily="34" charset="0"/>
                <a:cs typeface="Arial" pitchFamily="34" charset="0"/>
              </a:rPr>
              <a:t>router</a:t>
            </a:r>
            <a:r>
              <a:rPr lang="es-ES" sz="1400" b="1" dirty="0">
                <a:solidFill>
                  <a:srgbClr val="FF0000"/>
                </a:solidFill>
                <a:latin typeface="Arial" pitchFamily="34" charset="0"/>
                <a:cs typeface="Arial" pitchFamily="34" charset="0"/>
              </a:rPr>
              <a:t> qué hacer con un paquete.</a:t>
            </a:r>
            <a:endParaRPr lang="es-MX" sz="14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3" name="Picture 2">
            <a:extLst>
              <a:ext uri="{FF2B5EF4-FFF2-40B4-BE49-F238E27FC236}">
                <a16:creationId xmlns:a16="http://schemas.microsoft.com/office/drawing/2014/main" id="{20C35FE5-FC59-92BB-5671-DFF0AFFA2F1C}"/>
              </a:ext>
            </a:extLst>
          </p:cNvPr>
          <p:cNvPicPr>
            <a:picLocks noChangeAspect="1"/>
          </p:cNvPicPr>
          <p:nvPr/>
        </p:nvPicPr>
        <p:blipFill>
          <a:blip r:embed="rId2"/>
          <a:stretch>
            <a:fillRect/>
          </a:stretch>
        </p:blipFill>
        <p:spPr>
          <a:xfrm>
            <a:off x="542128" y="3479182"/>
            <a:ext cx="4664250" cy="2682248"/>
          </a:xfrm>
          <a:prstGeom prst="rect">
            <a:avLst/>
          </a:prstGeom>
        </p:spPr>
      </p:pic>
      <p:sp>
        <p:nvSpPr>
          <p:cNvPr id="4" name="Content Placeholder 2">
            <a:extLst>
              <a:ext uri="{FF2B5EF4-FFF2-40B4-BE49-F238E27FC236}">
                <a16:creationId xmlns:a16="http://schemas.microsoft.com/office/drawing/2014/main" id="{86A1EC40-E444-42EA-8B6C-204B59FCF40A}"/>
              </a:ext>
            </a:extLst>
          </p:cNvPr>
          <p:cNvSpPr txBox="1">
            <a:spLocks/>
          </p:cNvSpPr>
          <p:nvPr/>
        </p:nvSpPr>
        <p:spPr bwMode="auto">
          <a:xfrm>
            <a:off x="583698" y="6179731"/>
            <a:ext cx="4622680" cy="376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169545" indent="-169545"/>
            <a:r>
              <a:rPr lang="es-ES" altLang="en-US" sz="1300" dirty="0"/>
              <a:t>MPLS es principalmente una tecnología WAN de proveedor de servicios.</a:t>
            </a:r>
            <a:endParaRPr lang="es-ES" altLang="en-US" dirty="0">
              <a:cs typeface="Arial"/>
            </a:endParaRPr>
          </a:p>
          <a:p>
            <a:pPr lvl="1"/>
            <a:endParaRPr lang="es-ES" altLang="en-US" dirty="0">
              <a:cs typeface="Arial"/>
            </a:endParaRPr>
          </a:p>
          <a:p>
            <a:pPr lvl="1"/>
            <a:endParaRPr lang="es-ES" altLang="en-US" dirty="0">
              <a:cs typeface="Arial"/>
            </a:endParaRPr>
          </a:p>
          <a:p>
            <a:pPr lvl="1"/>
            <a:endParaRPr lang="es-ES" altLang="en-US" dirty="0">
              <a:cs typeface="Arial"/>
            </a:endParaRPr>
          </a:p>
          <a:p>
            <a:pPr lvl="1"/>
            <a:endParaRPr lang="es-ES" altLang="en-US" dirty="0">
              <a:cs typeface="Arial"/>
            </a:endParaRPr>
          </a:p>
        </p:txBody>
      </p:sp>
    </p:spTree>
    <p:extLst>
      <p:ext uri="{BB962C8B-B14F-4D97-AF65-F5344CB8AC3E}">
        <p14:creationId xmlns:p14="http://schemas.microsoft.com/office/powerpoint/2010/main" val="212776091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2" y="1207097"/>
            <a:ext cx="8712968" cy="6689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b="1" dirty="0">
                <a:latin typeface="Arial" pitchFamily="34" charset="0"/>
                <a:cs typeface="Arial" pitchFamily="34" charset="0"/>
              </a:rPr>
              <a:t>MPLS</a:t>
            </a:r>
            <a:r>
              <a:rPr lang="es-ES" sz="1800" dirty="0">
                <a:latin typeface="Arial" pitchFamily="34" charset="0"/>
                <a:cs typeface="Arial" pitchFamily="34" charset="0"/>
              </a:rPr>
              <a:t> significa “Multi </a:t>
            </a:r>
            <a:r>
              <a:rPr lang="es-ES" sz="1800" dirty="0" err="1">
                <a:latin typeface="Arial" pitchFamily="34" charset="0"/>
                <a:cs typeface="Arial" pitchFamily="34" charset="0"/>
              </a:rPr>
              <a:t>Protocol</a:t>
            </a:r>
            <a:r>
              <a:rPr lang="es-ES" sz="1800" dirty="0">
                <a:latin typeface="Arial" pitchFamily="34" charset="0"/>
                <a:cs typeface="Arial" pitchFamily="34" charset="0"/>
              </a:rPr>
              <a:t> </a:t>
            </a:r>
            <a:r>
              <a:rPr lang="es-ES" sz="1800" dirty="0" err="1">
                <a:latin typeface="Arial" pitchFamily="34" charset="0"/>
                <a:cs typeface="Arial" pitchFamily="34" charset="0"/>
              </a:rPr>
              <a:t>Label</a:t>
            </a:r>
            <a:r>
              <a:rPr lang="es-ES" sz="1800" dirty="0">
                <a:latin typeface="Arial" pitchFamily="34" charset="0"/>
                <a:cs typeface="Arial" pitchFamily="34" charset="0"/>
              </a:rPr>
              <a:t> </a:t>
            </a:r>
            <a:r>
              <a:rPr lang="es-ES" sz="1800" dirty="0" err="1">
                <a:latin typeface="Arial" pitchFamily="34" charset="0"/>
                <a:cs typeface="Arial" pitchFamily="34" charset="0"/>
              </a:rPr>
              <a:t>Switching</a:t>
            </a:r>
            <a:r>
              <a:rPr lang="es-ES" sz="1800" dirty="0">
                <a:latin typeface="Arial" pitchFamily="34" charset="0"/>
                <a:cs typeface="Arial" pitchFamily="34" charset="0"/>
              </a:rPr>
              <a:t>”. </a:t>
            </a:r>
            <a:r>
              <a:rPr lang="es-ES" sz="1800" b="1" dirty="0">
                <a:solidFill>
                  <a:srgbClr val="FF0000"/>
                </a:solidFill>
                <a:latin typeface="Arial" pitchFamily="34" charset="0"/>
                <a:cs typeface="Arial" pitchFamily="34" charset="0"/>
              </a:rPr>
              <a:t>MPLS permite a las empresas formar WAN sobre la infraestructura MPLS de un proveedor de servicios. Aunque el tráfico de muchos clientes diferentes pasará por esta infraestructura, el aspecto de </a:t>
            </a:r>
            <a:r>
              <a:rPr lang="es-ES" sz="1800" b="1" dirty="0" err="1">
                <a:solidFill>
                  <a:srgbClr val="FF0000"/>
                </a:solidFill>
                <a:latin typeface="Arial" pitchFamily="34" charset="0"/>
                <a:cs typeface="Arial" pitchFamily="34" charset="0"/>
              </a:rPr>
              <a:t>label-switching</a:t>
            </a:r>
            <a:r>
              <a:rPr lang="es-ES" sz="1800" b="1" dirty="0">
                <a:solidFill>
                  <a:srgbClr val="FF0000"/>
                </a:solidFill>
                <a:latin typeface="Arial" pitchFamily="34" charset="0"/>
                <a:cs typeface="Arial" pitchFamily="34" charset="0"/>
              </a:rPr>
              <a:t> de MPLS permite que se formen VPN seguras sobre la infraestructura compartida.</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Al igual que Internet, las redes MPLS de los proveedores de servicios son infraestructuras compartidas porque muchas empresas de clientes se conectan y comparten la misma infraestructura para realizar conexiones WAN.</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Sin embargo, el cambio de etiquetas en el nombre de MPLS permite crear VPN sobre la infraestructura MPLS mediante el uso de etiquetas.</a:t>
            </a:r>
            <a:endParaRPr lang="es-ES" sz="1800"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dirty="0">
                <a:solidFill>
                  <a:schemeClr val="accent6">
                    <a:lumMod val="75000"/>
                  </a:schemeClr>
                </a:solidFill>
                <a:latin typeface="Arial" pitchFamily="34" charset="0"/>
                <a:cs typeface="Arial" pitchFamily="34" charset="0"/>
              </a:rPr>
              <a:t>Estas etiquetas se utilizan para separar el tráfico de diferentes clientes a medida que viaja por la infraestructura compartida y asegurarse de que no se mezcle con el tráfico de otros clientes.</a:t>
            </a:r>
            <a:endParaRPr lang="es-ES" sz="1800" dirty="0">
              <a:latin typeface="Arial" pitchFamily="34" charset="0"/>
              <a:cs typeface="Arial" pitchFamily="34" charset="0"/>
            </a:endParaRP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 router MPLS </a:t>
            </a:r>
            <a:r>
              <a:rPr lang="fr-FR" sz="1800" dirty="0" err="1">
                <a:latin typeface="Arial" pitchFamily="34" charset="0"/>
                <a:cs typeface="Arial" pitchFamily="34" charset="0"/>
              </a:rPr>
              <a:t>puede</a:t>
            </a:r>
            <a:r>
              <a:rPr lang="fr-FR" sz="1800" dirty="0">
                <a:latin typeface="Arial" pitchFamily="34" charset="0"/>
                <a:cs typeface="Arial" pitchFamily="34" charset="0"/>
              </a:rPr>
              <a:t> </a:t>
            </a:r>
            <a:r>
              <a:rPr lang="fr-FR" sz="1800" dirty="0" err="1">
                <a:latin typeface="Arial" pitchFamily="34" charset="0"/>
                <a:cs typeface="Arial" pitchFamily="34" charset="0"/>
              </a:rPr>
              <a:t>ser</a:t>
            </a:r>
            <a:r>
              <a:rPr lang="fr-FR" sz="1800" dirty="0">
                <a:latin typeface="Arial" pitchFamily="34" charset="0"/>
                <a:cs typeface="Arial" pitchFamily="34" charset="0"/>
              </a:rPr>
              <a:t> un </a:t>
            </a:r>
            <a:r>
              <a:rPr lang="fr-FR" sz="1800" b="1" dirty="0">
                <a:latin typeface="Arial" pitchFamily="34" charset="0"/>
                <a:cs typeface="Arial" pitchFamily="34" charset="0"/>
              </a:rPr>
              <a:t>router de borde de cliente (CE), un router de borde de </a:t>
            </a:r>
            <a:r>
              <a:rPr lang="fr-FR" sz="1800" b="1" dirty="0" err="1">
                <a:latin typeface="Arial" pitchFamily="34" charset="0"/>
                <a:cs typeface="Arial" pitchFamily="34" charset="0"/>
              </a:rPr>
              <a:t>proveedor</a:t>
            </a:r>
            <a:r>
              <a:rPr lang="fr-FR" sz="1800" b="1" dirty="0">
                <a:latin typeface="Arial" pitchFamily="34" charset="0"/>
                <a:cs typeface="Arial" pitchFamily="34" charset="0"/>
              </a:rPr>
              <a:t> (PE) o un router de </a:t>
            </a:r>
            <a:r>
              <a:rPr lang="fr-FR" sz="1800" b="1" dirty="0" err="1">
                <a:latin typeface="Arial" pitchFamily="34" charset="0"/>
                <a:cs typeface="Arial" pitchFamily="34" charset="0"/>
              </a:rPr>
              <a:t>proveedor</a:t>
            </a:r>
            <a:r>
              <a:rPr lang="fr-FR" sz="1800" b="1" dirty="0">
                <a:latin typeface="Arial" pitchFamily="34" charset="0"/>
                <a:cs typeface="Arial" pitchFamily="34" charset="0"/>
              </a:rPr>
              <a:t> </a:t>
            </a:r>
            <a:r>
              <a:rPr lang="fr-FR" sz="1800" b="1" dirty="0" err="1">
                <a:latin typeface="Arial" pitchFamily="34" charset="0"/>
                <a:cs typeface="Arial" pitchFamily="34" charset="0"/>
              </a:rPr>
              <a:t>interno</a:t>
            </a:r>
            <a:r>
              <a:rPr lang="fr-FR" sz="1800" b="1" dirty="0">
                <a:latin typeface="Arial" pitchFamily="34" charset="0"/>
                <a:cs typeface="Arial" pitchFamily="34" charset="0"/>
              </a:rPr>
              <a:t> (P).</a:t>
            </a:r>
          </a:p>
          <a:p>
            <a:pPr marL="285750" indent="-285750" algn="just">
              <a:lnSpc>
                <a:spcPct val="150000"/>
              </a:lnSpc>
              <a:buFont typeface="Arial" panose="020B0604020202020204" pitchFamily="34" charset="0"/>
              <a:buChar char="•"/>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spTree>
    <p:extLst>
      <p:ext uri="{BB962C8B-B14F-4D97-AF65-F5344CB8AC3E}">
        <p14:creationId xmlns:p14="http://schemas.microsoft.com/office/powerpoint/2010/main" val="399586936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fr-FR" sz="1800" dirty="0">
                <a:latin typeface="Arial" pitchFamily="34" charset="0"/>
                <a:cs typeface="Arial" pitchFamily="34" charset="0"/>
              </a:rPr>
              <a:t>Un router MPLS </a:t>
            </a:r>
            <a:r>
              <a:rPr lang="fr-FR" sz="1800" dirty="0" err="1">
                <a:latin typeface="Arial" pitchFamily="34" charset="0"/>
                <a:cs typeface="Arial" pitchFamily="34" charset="0"/>
              </a:rPr>
              <a:t>puede</a:t>
            </a:r>
            <a:r>
              <a:rPr lang="fr-FR" sz="1800" dirty="0">
                <a:latin typeface="Arial" pitchFamily="34" charset="0"/>
                <a:cs typeface="Arial" pitchFamily="34" charset="0"/>
              </a:rPr>
              <a:t> </a:t>
            </a:r>
            <a:r>
              <a:rPr lang="fr-FR" sz="1800" dirty="0" err="1">
                <a:latin typeface="Arial" pitchFamily="34" charset="0"/>
                <a:cs typeface="Arial" pitchFamily="34" charset="0"/>
              </a:rPr>
              <a:t>ser</a:t>
            </a:r>
            <a:r>
              <a:rPr lang="fr-FR" sz="1800" dirty="0">
                <a:latin typeface="Arial" pitchFamily="34" charset="0"/>
                <a:cs typeface="Arial" pitchFamily="34" charset="0"/>
              </a:rPr>
              <a:t>:</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 </a:t>
            </a:r>
            <a:r>
              <a:rPr lang="fr-FR" sz="1800" b="1" dirty="0">
                <a:solidFill>
                  <a:schemeClr val="accent6">
                    <a:lumMod val="75000"/>
                  </a:schemeClr>
                </a:solidFill>
                <a:latin typeface="Arial" pitchFamily="34" charset="0"/>
                <a:cs typeface="Arial" pitchFamily="34" charset="0"/>
              </a:rPr>
              <a:t>router de borde de cliente (CE)</a:t>
            </a:r>
            <a:endParaRPr lang="fr-FR" sz="1800" dirty="0">
              <a:latin typeface="Arial" pitchFamily="34" charset="0"/>
              <a:cs typeface="Arial" pitchFamily="34" charset="0"/>
            </a:endParaRP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borde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(PE)</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a:t>
            </a:r>
            <a:r>
              <a:rPr lang="fr-FR" sz="1800" b="1" dirty="0" err="1">
                <a:solidFill>
                  <a:schemeClr val="accent6">
                    <a:lumMod val="75000"/>
                  </a:schemeClr>
                </a:solidFill>
                <a:latin typeface="Arial" pitchFamily="34" charset="0"/>
                <a:cs typeface="Arial" pitchFamily="34" charset="0"/>
              </a:rPr>
              <a:t>interno</a:t>
            </a:r>
            <a:r>
              <a:rPr lang="fr-FR" sz="1800" b="1" dirty="0">
                <a:solidFill>
                  <a:schemeClr val="accent6">
                    <a:lumMod val="75000"/>
                  </a:schemeClr>
                </a:solidFill>
                <a:latin typeface="Arial" pitchFamily="34" charset="0"/>
                <a:cs typeface="Arial" pitchFamily="34" charset="0"/>
              </a:rPr>
              <a:t> (P).</a:t>
            </a:r>
          </a:p>
          <a:p>
            <a:pPr marL="285750" indent="-285750" algn="just">
              <a:lnSpc>
                <a:spcPct val="150000"/>
              </a:lnSpc>
              <a:buFont typeface="Arial" panose="020B0604020202020204" pitchFamily="34" charset="0"/>
              <a:buChar char="•"/>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1B82826-B2E1-B83F-255E-49A104F10549}"/>
              </a:ext>
            </a:extLst>
          </p:cNvPr>
          <p:cNvPicPr>
            <a:picLocks noChangeAspect="1"/>
          </p:cNvPicPr>
          <p:nvPr/>
        </p:nvPicPr>
        <p:blipFill>
          <a:blip r:embed="rId2"/>
          <a:stretch>
            <a:fillRect/>
          </a:stretch>
        </p:blipFill>
        <p:spPr>
          <a:xfrm>
            <a:off x="-36007" y="3429000"/>
            <a:ext cx="9144000" cy="1317962"/>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20356" y="4676015"/>
            <a:ext cx="303288" cy="369332"/>
          </a:xfrm>
          <a:prstGeom prst="rect">
            <a:avLst/>
          </a:prstGeom>
          <a:noFill/>
        </p:spPr>
        <p:txBody>
          <a:bodyPr wrap="none" rtlCol="0">
            <a:spAutoFit/>
          </a:bodyPr>
          <a:lstStyle/>
          <a:p>
            <a:r>
              <a:rPr lang="es-MX" dirty="0"/>
              <a:t>P</a:t>
            </a:r>
          </a:p>
        </p:txBody>
      </p:sp>
    </p:spTree>
    <p:extLst>
      <p:ext uri="{BB962C8B-B14F-4D97-AF65-F5344CB8AC3E}">
        <p14:creationId xmlns:p14="http://schemas.microsoft.com/office/powerpoint/2010/main" val="3022089089"/>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8712968" cy="3780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fr-FR" sz="1800" dirty="0">
                <a:latin typeface="Arial" pitchFamily="34" charset="0"/>
                <a:cs typeface="Arial" pitchFamily="34" charset="0"/>
              </a:rPr>
              <a:t>Un router MPLS </a:t>
            </a:r>
            <a:r>
              <a:rPr lang="fr-FR" sz="1800" dirty="0" err="1">
                <a:latin typeface="Arial" pitchFamily="34" charset="0"/>
                <a:cs typeface="Arial" pitchFamily="34" charset="0"/>
              </a:rPr>
              <a:t>puede</a:t>
            </a:r>
            <a:r>
              <a:rPr lang="fr-FR" sz="1800" dirty="0">
                <a:latin typeface="Arial" pitchFamily="34" charset="0"/>
                <a:cs typeface="Arial" pitchFamily="34" charset="0"/>
              </a:rPr>
              <a:t> </a:t>
            </a:r>
            <a:r>
              <a:rPr lang="fr-FR" sz="1800" dirty="0" err="1">
                <a:latin typeface="Arial" pitchFamily="34" charset="0"/>
                <a:cs typeface="Arial" pitchFamily="34" charset="0"/>
              </a:rPr>
              <a:t>ser</a:t>
            </a:r>
            <a:r>
              <a:rPr lang="fr-FR" sz="1800" dirty="0">
                <a:latin typeface="Arial" pitchFamily="34" charset="0"/>
                <a:cs typeface="Arial" pitchFamily="34" charset="0"/>
              </a:rPr>
              <a:t>:</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 </a:t>
            </a:r>
            <a:r>
              <a:rPr lang="fr-FR" sz="1800" b="1" dirty="0">
                <a:solidFill>
                  <a:schemeClr val="accent6">
                    <a:lumMod val="75000"/>
                  </a:schemeClr>
                </a:solidFill>
                <a:latin typeface="Arial" pitchFamily="34" charset="0"/>
                <a:cs typeface="Arial" pitchFamily="34" charset="0"/>
              </a:rPr>
              <a:t>router de borde de cliente (CE)</a:t>
            </a:r>
            <a:endParaRPr lang="fr-FR" sz="1800" dirty="0">
              <a:latin typeface="Arial" pitchFamily="34" charset="0"/>
              <a:cs typeface="Arial" pitchFamily="34" charset="0"/>
            </a:endParaRP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borde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(PE)</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a:t>
            </a:r>
            <a:r>
              <a:rPr lang="fr-FR" sz="1800" b="1" dirty="0" err="1">
                <a:solidFill>
                  <a:schemeClr val="accent6">
                    <a:lumMod val="75000"/>
                  </a:schemeClr>
                </a:solidFill>
                <a:latin typeface="Arial" pitchFamily="34" charset="0"/>
                <a:cs typeface="Arial" pitchFamily="34" charset="0"/>
              </a:rPr>
              <a:t>interno</a:t>
            </a:r>
            <a:r>
              <a:rPr lang="fr-FR" sz="1800" b="1" dirty="0">
                <a:solidFill>
                  <a:schemeClr val="accent6">
                    <a:lumMod val="75000"/>
                  </a:schemeClr>
                </a:solidFill>
                <a:latin typeface="Arial" pitchFamily="34" charset="0"/>
                <a:cs typeface="Arial" pitchFamily="34" charset="0"/>
              </a:rPr>
              <a:t> (P).</a:t>
            </a:r>
          </a:p>
          <a:p>
            <a:pPr algn="just">
              <a:lnSpc>
                <a:spcPct val="150000"/>
              </a:lnSpc>
            </a:pPr>
            <a:r>
              <a:rPr lang="es-ES" sz="1800" dirty="0">
                <a:solidFill>
                  <a:schemeClr val="accent6">
                    <a:lumMod val="75000"/>
                  </a:schemeClr>
                </a:solidFill>
                <a:latin typeface="Arial" pitchFamily="34" charset="0"/>
                <a:cs typeface="Arial" pitchFamily="34" charset="0"/>
              </a:rPr>
              <a:t>Observe que los enrutadores CE están en el borde de las redes del cliente y se conectan a los enrutadores PE, los enrutadores de borde del proveedor. Dentro de la red del proveedor también hay enrutadores P que forman la infraestructura de red interna de la red del proveedor de servicios, pero no se conectan directamente a los enrutadores del cliente.</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1B82826-B2E1-B83F-255E-49A104F10549}"/>
              </a:ext>
            </a:extLst>
          </p:cNvPr>
          <p:cNvPicPr>
            <a:picLocks noChangeAspect="1"/>
          </p:cNvPicPr>
          <p:nvPr/>
        </p:nvPicPr>
        <p:blipFill>
          <a:blip r:embed="rId2"/>
          <a:stretch>
            <a:fillRect/>
          </a:stretch>
        </p:blipFill>
        <p:spPr>
          <a:xfrm>
            <a:off x="0" y="5209494"/>
            <a:ext cx="9144000" cy="1317962"/>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20356" y="6390344"/>
            <a:ext cx="303288" cy="369332"/>
          </a:xfrm>
          <a:prstGeom prst="rect">
            <a:avLst/>
          </a:prstGeom>
          <a:noFill/>
        </p:spPr>
        <p:txBody>
          <a:bodyPr wrap="none" rtlCol="0">
            <a:spAutoFit/>
          </a:bodyPr>
          <a:lstStyle/>
          <a:p>
            <a:r>
              <a:rPr lang="es-MX" dirty="0"/>
              <a:t>P</a:t>
            </a:r>
          </a:p>
        </p:txBody>
      </p:sp>
    </p:spTree>
    <p:extLst>
      <p:ext uri="{BB962C8B-B14F-4D97-AF65-F5344CB8AC3E}">
        <p14:creationId xmlns:p14="http://schemas.microsoft.com/office/powerpoint/2010/main" val="394092396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5" y="5490971"/>
            <a:ext cx="5221554"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err="1">
                <a:solidFill>
                  <a:srgbClr val="FFFFFF"/>
                </a:solidFill>
                <a:effectLst>
                  <a:outerShdw blurRad="38100" dist="38100" dir="2700000" algn="tl">
                    <a:srgbClr val="C0C0C0"/>
                  </a:outerShdw>
                </a:effectLst>
                <a:latin typeface="+mj-lt"/>
                <a:ea typeface="+mj-ea"/>
                <a:cs typeface="+mj-cs"/>
              </a:rPr>
              <a:t>Introducción</a:t>
            </a:r>
            <a:r>
              <a:rPr lang="en-US" sz="3500" b="1" kern="1200" dirty="0">
                <a:solidFill>
                  <a:srgbClr val="FFFFFF"/>
                </a:solidFill>
                <a:effectLst>
                  <a:outerShdw blurRad="38100" dist="38100" dir="2700000" algn="tl">
                    <a:srgbClr val="C0C0C0"/>
                  </a:outerShdw>
                </a:effectLst>
                <a:latin typeface="+mj-lt"/>
                <a:ea typeface="+mj-ea"/>
                <a:cs typeface="+mj-cs"/>
              </a:rPr>
              <a:t> a las redes WAN</a:t>
            </a: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2343230122"/>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3780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Cuando los enrutadores PE reciben tramas de los enrutadores CE, agregan una etiqueta a la trama. </a:t>
            </a:r>
            <a:r>
              <a:rPr lang="es-ES" sz="1800" dirty="0">
                <a:solidFill>
                  <a:schemeClr val="accent6">
                    <a:lumMod val="75000"/>
                  </a:schemeClr>
                </a:solidFill>
                <a:latin typeface="Arial" pitchFamily="34" charset="0"/>
                <a:cs typeface="Arial" pitchFamily="34" charset="0"/>
              </a:rPr>
              <a:t>Estas etiquetas en realidad se colocan entre el encabezado Ethernet de la capa 2 y el </a:t>
            </a:r>
            <a:r>
              <a:rPr lang="es-ES" sz="1800" dirty="0" err="1">
                <a:solidFill>
                  <a:schemeClr val="accent6">
                    <a:lumMod val="75000"/>
                  </a:schemeClr>
                </a:solidFill>
                <a:latin typeface="Arial" pitchFamily="34" charset="0"/>
                <a:cs typeface="Arial" pitchFamily="34" charset="0"/>
              </a:rPr>
              <a:t>encabezdo</a:t>
            </a:r>
            <a:r>
              <a:rPr lang="es-ES" sz="1800" dirty="0">
                <a:solidFill>
                  <a:schemeClr val="accent6">
                    <a:lumMod val="75000"/>
                  </a:schemeClr>
                </a:solidFill>
                <a:latin typeface="Arial" pitchFamily="34" charset="0"/>
                <a:cs typeface="Arial" pitchFamily="34" charset="0"/>
              </a:rPr>
              <a:t> IP de la capa 3, por lo que a veces MPLS se denomina protocolo de capa 2.5</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Estas etiquetas se utilizan para tomar decisiones de reenvío dentro de la red del proveedor de servicios, </a:t>
            </a:r>
            <a:r>
              <a:rPr lang="es-ES" sz="1800" b="1" u="sng" dirty="0">
                <a:latin typeface="Arial" pitchFamily="34" charset="0"/>
                <a:cs typeface="Arial" pitchFamily="34" charset="0"/>
              </a:rPr>
              <a:t>no la IP de destino. </a:t>
            </a:r>
            <a:r>
              <a:rPr lang="es-ES" sz="1800" dirty="0">
                <a:solidFill>
                  <a:schemeClr val="accent6">
                    <a:lumMod val="75000"/>
                  </a:schemeClr>
                </a:solidFill>
                <a:latin typeface="Arial" pitchFamily="34" charset="0"/>
                <a:cs typeface="Arial" pitchFamily="34" charset="0"/>
              </a:rPr>
              <a:t>En el enrutamiento de IP regular, el enrutador verifica la IP de destino y la compara con su tabla de enrutamiento para decidir dónde reenviar el paquete. Pero no en MPLS.</a:t>
            </a:r>
          </a:p>
          <a:p>
            <a:pPr marL="285750" indent="-285750" algn="just">
              <a:lnSpc>
                <a:spcPct val="150000"/>
              </a:lnSpc>
              <a:buFont typeface="Arial" panose="020B0604020202020204" pitchFamily="34" charset="0"/>
              <a:buChar char="•"/>
            </a:pPr>
            <a:endParaRPr lang="es-MX" sz="1800" b="1" u="sng"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1B82826-B2E1-B83F-255E-49A104F10549}"/>
              </a:ext>
            </a:extLst>
          </p:cNvPr>
          <p:cNvPicPr>
            <a:picLocks noChangeAspect="1"/>
          </p:cNvPicPr>
          <p:nvPr/>
        </p:nvPicPr>
        <p:blipFill>
          <a:blip r:embed="rId2"/>
          <a:stretch>
            <a:fillRect/>
          </a:stretch>
        </p:blipFill>
        <p:spPr>
          <a:xfrm>
            <a:off x="0" y="5209494"/>
            <a:ext cx="9144000" cy="1317962"/>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20356" y="6390344"/>
            <a:ext cx="303288" cy="369332"/>
          </a:xfrm>
          <a:prstGeom prst="rect">
            <a:avLst/>
          </a:prstGeom>
          <a:noFill/>
        </p:spPr>
        <p:txBody>
          <a:bodyPr wrap="none" rtlCol="0">
            <a:spAutoFit/>
          </a:bodyPr>
          <a:lstStyle/>
          <a:p>
            <a:r>
              <a:rPr lang="es-MX" dirty="0"/>
              <a:t>P</a:t>
            </a:r>
          </a:p>
        </p:txBody>
      </p:sp>
    </p:spTree>
    <p:extLst>
      <p:ext uri="{BB962C8B-B14F-4D97-AF65-F5344CB8AC3E}">
        <p14:creationId xmlns:p14="http://schemas.microsoft.com/office/powerpoint/2010/main" val="185340971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2534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Los </a:t>
            </a:r>
            <a:r>
              <a:rPr lang="es-ES" sz="1800" dirty="0" err="1">
                <a:latin typeface="Arial" pitchFamily="34" charset="0"/>
                <a:cs typeface="Arial" pitchFamily="34" charset="0"/>
              </a:rPr>
              <a:t>routers</a:t>
            </a:r>
            <a:r>
              <a:rPr lang="es-ES" sz="1800" dirty="0">
                <a:latin typeface="Arial" pitchFamily="34" charset="0"/>
                <a:cs typeface="Arial" pitchFamily="34" charset="0"/>
              </a:rPr>
              <a:t> CE no usan MPLS, solo lo usan los enrutadores PE y P. </a:t>
            </a:r>
            <a:r>
              <a:rPr lang="es-ES" sz="1800" dirty="0">
                <a:solidFill>
                  <a:schemeClr val="accent6">
                    <a:lumMod val="75000"/>
                  </a:schemeClr>
                </a:solidFill>
                <a:latin typeface="Arial" pitchFamily="34" charset="0"/>
                <a:cs typeface="Arial" pitchFamily="34" charset="0"/>
              </a:rPr>
              <a:t>Los enrutadores CE no tienen que ejecutar MPLS</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Los enrutadores CE forman pares de protocolo de enrutamiento dinámico con los enrutadores PE o usan los enrutadores PE como el siguiente salto de sus rutas estáticas.</a:t>
            </a:r>
          </a:p>
          <a:p>
            <a:pPr marL="285750" indent="-285750" algn="just">
              <a:lnSpc>
                <a:spcPct val="150000"/>
              </a:lnSpc>
              <a:buFont typeface="Arial" panose="020B0604020202020204" pitchFamily="34" charset="0"/>
              <a:buChar char="•"/>
            </a:pPr>
            <a:endParaRPr lang="es-MX" sz="1800" b="1" u="sng"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3" name="Imagen 2">
            <a:extLst>
              <a:ext uri="{FF2B5EF4-FFF2-40B4-BE49-F238E27FC236}">
                <a16:creationId xmlns:a16="http://schemas.microsoft.com/office/drawing/2014/main" id="{11112108-15E9-AF41-EB11-7B343E683DE9}"/>
              </a:ext>
            </a:extLst>
          </p:cNvPr>
          <p:cNvPicPr>
            <a:picLocks noChangeAspect="1"/>
          </p:cNvPicPr>
          <p:nvPr/>
        </p:nvPicPr>
        <p:blipFill>
          <a:blip r:embed="rId2"/>
          <a:stretch>
            <a:fillRect/>
          </a:stretch>
        </p:blipFill>
        <p:spPr>
          <a:xfrm>
            <a:off x="25360" y="5119777"/>
            <a:ext cx="9144000" cy="1270567"/>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13526" y="6204588"/>
            <a:ext cx="367668" cy="371511"/>
          </a:xfrm>
          <a:prstGeom prst="rect">
            <a:avLst/>
          </a:prstGeom>
          <a:noFill/>
        </p:spPr>
        <p:txBody>
          <a:bodyPr wrap="square" rtlCol="0">
            <a:spAutoFit/>
          </a:bodyPr>
          <a:lstStyle/>
          <a:p>
            <a:r>
              <a:rPr lang="es-MX" dirty="0"/>
              <a:t>P</a:t>
            </a:r>
          </a:p>
        </p:txBody>
      </p:sp>
    </p:spTree>
    <p:extLst>
      <p:ext uri="{BB962C8B-B14F-4D97-AF65-F5344CB8AC3E}">
        <p14:creationId xmlns:p14="http://schemas.microsoft.com/office/powerpoint/2010/main" val="79130100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8712968" cy="5027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Cuando se utiliza VPN MPLS de capa 2, los enrutadores CE y PE no forman emparejamientos.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La red del proveedor de servicios es completamente transparente para los enrutadores CE.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En efecto, es como si los dos enrutadores CE estuvieran conectados directamente. Sus interfaces WAN estarán en la misma subred.</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Si se utiliza un protocolo de enrutamiento, los dos enrutadores CE se emparejarán directamente entre sí.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En este caso, la red del proveedor de servicios todavía ejecuta MPLS como antes, pero lo hace de una manera que es como si toda la red del proveedor de servicios fuera solo un gran interruptor que conecta los dos enrutadores CE de esta manera.</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6" name="Imagen 5">
            <a:extLst>
              <a:ext uri="{FF2B5EF4-FFF2-40B4-BE49-F238E27FC236}">
                <a16:creationId xmlns:a16="http://schemas.microsoft.com/office/drawing/2014/main" id="{CF49BCB8-CCAD-0847-754A-0A0F69EFF577}"/>
              </a:ext>
            </a:extLst>
          </p:cNvPr>
          <p:cNvPicPr>
            <a:picLocks noChangeAspect="1"/>
          </p:cNvPicPr>
          <p:nvPr/>
        </p:nvPicPr>
        <p:blipFill>
          <a:blip r:embed="rId2"/>
          <a:stretch>
            <a:fillRect/>
          </a:stretch>
        </p:blipFill>
        <p:spPr>
          <a:xfrm>
            <a:off x="35496" y="5290986"/>
            <a:ext cx="9144000" cy="1255960"/>
          </a:xfrm>
          <a:prstGeom prst="rect">
            <a:avLst/>
          </a:prstGeom>
        </p:spPr>
      </p:pic>
    </p:spTree>
    <p:extLst>
      <p:ext uri="{BB962C8B-B14F-4D97-AF65-F5344CB8AC3E}">
        <p14:creationId xmlns:p14="http://schemas.microsoft.com/office/powerpoint/2010/main" val="281246004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8712968" cy="294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En este caso, la red del proveedor de servicios todavía ejecuta MPLS como antes, pero lo hace de una manera que es como si toda la red del proveedor de servicios fuera solo un gran interruptor que conecta los dos enrutadores CE de esta manera.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Los enrutadores CE están conectados físicamente a los enrutadores PE y a toda la red PE está funcionando como un gran switch que conecta los enrutadores CE entre sí.</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3" name="Imagen 2">
            <a:extLst>
              <a:ext uri="{FF2B5EF4-FFF2-40B4-BE49-F238E27FC236}">
                <a16:creationId xmlns:a16="http://schemas.microsoft.com/office/drawing/2014/main" id="{38897F50-FDFC-FBF6-C2D2-65D38BBB3F6B}"/>
              </a:ext>
            </a:extLst>
          </p:cNvPr>
          <p:cNvPicPr>
            <a:picLocks noChangeAspect="1"/>
          </p:cNvPicPr>
          <p:nvPr/>
        </p:nvPicPr>
        <p:blipFill>
          <a:blip r:embed="rId2"/>
          <a:stretch>
            <a:fillRect/>
          </a:stretch>
        </p:blipFill>
        <p:spPr>
          <a:xfrm>
            <a:off x="0" y="4630615"/>
            <a:ext cx="9144000" cy="2227385"/>
          </a:xfrm>
          <a:prstGeom prst="rect">
            <a:avLst/>
          </a:prstGeom>
        </p:spPr>
      </p:pic>
    </p:spTree>
    <p:extLst>
      <p:ext uri="{BB962C8B-B14F-4D97-AF65-F5344CB8AC3E}">
        <p14:creationId xmlns:p14="http://schemas.microsoft.com/office/powerpoint/2010/main" val="389772072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10909212" cy="294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Se pueden usar muchas tecnologías diferentes para conectarse a la red MPLS de un proveedor de servicios para el servicio WAN.</a:t>
            </a:r>
            <a:r>
              <a:rPr lang="es-ES" sz="1800" dirty="0">
                <a:solidFill>
                  <a:schemeClr val="accent6">
                    <a:lumMod val="75000"/>
                  </a:schemeClr>
                </a:solidFill>
                <a:latin typeface="Arial" pitchFamily="34" charset="0"/>
                <a:cs typeface="Arial" pitchFamily="34" charset="0"/>
              </a:rPr>
              <a:t>MPLS es una tecnología que se ejecuta en la red del proveedor de servicios, pero se pueden usar muchas tecnologías diferentes, muchos tipos diferentes de conexiones, para conectarse realmente a la red MPLS del proveedor de servicios para el servicio WAN. </a:t>
            </a:r>
            <a:r>
              <a:rPr lang="es-ES" sz="1800" dirty="0">
                <a:solidFill>
                  <a:schemeClr val="tx1">
                    <a:lumMod val="95000"/>
                    <a:lumOff val="5000"/>
                  </a:schemeClr>
                </a:solidFill>
                <a:latin typeface="Arial" pitchFamily="34" charset="0"/>
                <a:cs typeface="Arial" pitchFamily="34" charset="0"/>
              </a:rPr>
              <a:t>En este caso, la oficina A y la oficina B se conectan a través de Ethernet de fibra óptica. Quizás la oficina C se esté conectando al proveedor de servicios a través de 4G o 5G inalámbrico.</a:t>
            </a:r>
          </a:p>
          <a:p>
            <a:pPr marL="285750" indent="-285750" algn="just">
              <a:lnSpc>
                <a:spcPct val="150000"/>
              </a:lnSpc>
              <a:buFont typeface="Arial" panose="020B0604020202020204" pitchFamily="34" charset="0"/>
              <a:buChar char="•"/>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B23275C-DEF4-7170-B81B-2E67D30709D0}"/>
              </a:ext>
            </a:extLst>
          </p:cNvPr>
          <p:cNvPicPr>
            <a:picLocks noChangeAspect="1"/>
          </p:cNvPicPr>
          <p:nvPr/>
        </p:nvPicPr>
        <p:blipFill>
          <a:blip r:embed="rId2"/>
          <a:stretch>
            <a:fillRect/>
          </a:stretch>
        </p:blipFill>
        <p:spPr>
          <a:xfrm>
            <a:off x="0" y="3275501"/>
            <a:ext cx="9144000" cy="3582499"/>
          </a:xfrm>
          <a:prstGeom prst="rect">
            <a:avLst/>
          </a:prstGeom>
        </p:spPr>
      </p:pic>
    </p:spTree>
    <p:extLst>
      <p:ext uri="{BB962C8B-B14F-4D97-AF65-F5344CB8AC3E}">
        <p14:creationId xmlns:p14="http://schemas.microsoft.com/office/powerpoint/2010/main" val="18334159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1281936"/>
            <a:ext cx="8712968"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Quizás la oficina C se esté conectando al proveedor de servicios a través de 4G o 5G inalámbrico.</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La oficina D podría conectarse a través de CATV, una conexión de televisión por cable que se usa a menudo para el acceso a Internet en el hogar. </a:t>
            </a: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6" name="Imagen 5">
            <a:extLst>
              <a:ext uri="{FF2B5EF4-FFF2-40B4-BE49-F238E27FC236}">
                <a16:creationId xmlns:a16="http://schemas.microsoft.com/office/drawing/2014/main" id="{D9349322-FBF5-9B10-531C-84A5CB144308}"/>
              </a:ext>
            </a:extLst>
          </p:cNvPr>
          <p:cNvPicPr>
            <a:picLocks noChangeAspect="1"/>
          </p:cNvPicPr>
          <p:nvPr/>
        </p:nvPicPr>
        <p:blipFill>
          <a:blip r:embed="rId2"/>
          <a:stretch>
            <a:fillRect/>
          </a:stretch>
        </p:blipFill>
        <p:spPr>
          <a:xfrm>
            <a:off x="2768" y="3246247"/>
            <a:ext cx="9144000" cy="3611753"/>
          </a:xfrm>
          <a:prstGeom prst="rect">
            <a:avLst/>
          </a:prstGeom>
        </p:spPr>
      </p:pic>
    </p:spTree>
    <p:extLst>
      <p:ext uri="{BB962C8B-B14F-4D97-AF65-F5344CB8AC3E}">
        <p14:creationId xmlns:p14="http://schemas.microsoft.com/office/powerpoint/2010/main" val="148847244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1196752"/>
            <a:ext cx="8712968"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Y la oficina E podría usar una conexión en serie, una línea arrendada para conectarse a la infraestructura MPLS del proveedor de servicios.</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Por lo tanto, estos sitios se conectan al proveedor de servicios con una variedad de tipos de conexión, y todos podrán comunicarse entre sí a través de la infraestructura MPLS del proveedor de servicios.</a:t>
            </a: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6" name="Imagen 5">
            <a:extLst>
              <a:ext uri="{FF2B5EF4-FFF2-40B4-BE49-F238E27FC236}">
                <a16:creationId xmlns:a16="http://schemas.microsoft.com/office/drawing/2014/main" id="{D9349322-FBF5-9B10-531C-84A5CB144308}"/>
              </a:ext>
            </a:extLst>
          </p:cNvPr>
          <p:cNvPicPr>
            <a:picLocks noChangeAspect="1"/>
          </p:cNvPicPr>
          <p:nvPr/>
        </p:nvPicPr>
        <p:blipFill>
          <a:blip r:embed="rId2"/>
          <a:stretch>
            <a:fillRect/>
          </a:stretch>
        </p:blipFill>
        <p:spPr>
          <a:xfrm>
            <a:off x="20528" y="3246247"/>
            <a:ext cx="9144000" cy="3611753"/>
          </a:xfrm>
          <a:prstGeom prst="rect">
            <a:avLst/>
          </a:prstGeom>
        </p:spPr>
      </p:pic>
    </p:spTree>
    <p:extLst>
      <p:ext uri="{BB962C8B-B14F-4D97-AF65-F5344CB8AC3E}">
        <p14:creationId xmlns:p14="http://schemas.microsoft.com/office/powerpoint/2010/main" val="241103639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1196752"/>
            <a:ext cx="8712968" cy="3365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En resumen:</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MPLS usa etiquetas para reenviar tráfico, no direcciones IP.</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Las VPN MPLS de capa 3 tienen enrutadores CE y enrutadores PE que forman parejas mediante un protocolo de enrutamiento como OSPF, mientras que en la VPN MPLS de capa 2 es como si los enrutadores CE estuvieran conectados directamente entre sí.</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Los </a:t>
            </a:r>
            <a:r>
              <a:rPr lang="es-ES" sz="1800" dirty="0" err="1">
                <a:solidFill>
                  <a:schemeClr val="tx1">
                    <a:lumMod val="95000"/>
                    <a:lumOff val="5000"/>
                  </a:schemeClr>
                </a:solidFill>
                <a:latin typeface="Arial" pitchFamily="34" charset="0"/>
                <a:cs typeface="Arial" pitchFamily="34" charset="0"/>
              </a:rPr>
              <a:t>routers</a:t>
            </a:r>
            <a:r>
              <a:rPr lang="es-ES" sz="1800" dirty="0">
                <a:solidFill>
                  <a:schemeClr val="tx1">
                    <a:lumMod val="95000"/>
                    <a:lumOff val="5000"/>
                  </a:schemeClr>
                </a:solidFill>
                <a:latin typeface="Arial" pitchFamily="34" charset="0"/>
                <a:cs typeface="Arial" pitchFamily="34" charset="0"/>
              </a:rPr>
              <a:t> del proveedor de servicios son totalmente transparentes y actúan como un gran switch que conecta los </a:t>
            </a:r>
            <a:r>
              <a:rPr lang="es-ES" sz="1800" dirty="0" err="1">
                <a:solidFill>
                  <a:schemeClr val="tx1">
                    <a:lumMod val="95000"/>
                    <a:lumOff val="5000"/>
                  </a:schemeClr>
                </a:solidFill>
                <a:latin typeface="Arial" pitchFamily="34" charset="0"/>
                <a:cs typeface="Arial" pitchFamily="34" charset="0"/>
              </a:rPr>
              <a:t>routers</a:t>
            </a:r>
            <a:r>
              <a:rPr lang="es-ES" sz="1800" dirty="0">
                <a:solidFill>
                  <a:schemeClr val="tx1">
                    <a:lumMod val="95000"/>
                    <a:lumOff val="5000"/>
                  </a:schemeClr>
                </a:solidFill>
                <a:latin typeface="Arial" pitchFamily="34" charset="0"/>
                <a:cs typeface="Arial" pitchFamily="34" charset="0"/>
              </a:rPr>
              <a:t> CE entre sí.</a:t>
            </a: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spTree>
    <p:extLst>
      <p:ext uri="{BB962C8B-B14F-4D97-AF65-F5344CB8AC3E}">
        <p14:creationId xmlns:p14="http://schemas.microsoft.com/office/powerpoint/2010/main" val="339143151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latin typeface="Arial" pitchFamily="34" charset="0"/>
                <a:cs typeface="Arial" pitchFamily="34" charset="0"/>
              </a:rPr>
              <a:t>Los </a:t>
            </a:r>
            <a:r>
              <a:rPr lang="es-ES" sz="1800" dirty="0" err="1">
                <a:latin typeface="Arial" pitchFamily="34" charset="0"/>
                <a:cs typeface="Arial" pitchFamily="34" charset="0"/>
              </a:rPr>
              <a:t>routers</a:t>
            </a:r>
            <a:r>
              <a:rPr lang="es-ES" sz="1800" dirty="0">
                <a:latin typeface="Arial" pitchFamily="34" charset="0"/>
                <a:cs typeface="Arial" pitchFamily="34" charset="0"/>
              </a:rPr>
              <a:t> MPLS también se denominan </a:t>
            </a:r>
            <a:r>
              <a:rPr lang="es-ES" sz="1800" dirty="0" err="1">
                <a:latin typeface="Arial" pitchFamily="34" charset="0"/>
                <a:cs typeface="Arial" pitchFamily="34" charset="0"/>
              </a:rPr>
              <a:t>routers</a:t>
            </a:r>
            <a:r>
              <a:rPr lang="es-ES" sz="1800" dirty="0">
                <a:latin typeface="Arial" pitchFamily="34" charset="0"/>
                <a:cs typeface="Arial" pitchFamily="34" charset="0"/>
              </a:rPr>
              <a:t> conmutados por etiquetas (LSR). Adjuntan etiquetas a paquetes que luego son utilizados por otros </a:t>
            </a:r>
            <a:r>
              <a:rPr lang="es-ES" sz="1800" dirty="0" err="1">
                <a:latin typeface="Arial" pitchFamily="34" charset="0"/>
                <a:cs typeface="Arial" pitchFamily="34" charset="0"/>
              </a:rPr>
              <a:t>routers</a:t>
            </a:r>
            <a:r>
              <a:rPr lang="es-ES" sz="1800" dirty="0">
                <a:latin typeface="Arial" pitchFamily="34" charset="0"/>
                <a:cs typeface="Arial" pitchFamily="34" charset="0"/>
              </a:rPr>
              <a:t> MPLS para reenviar tráfico.</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2" name="Picture 1">
            <a:extLst>
              <a:ext uri="{FF2B5EF4-FFF2-40B4-BE49-F238E27FC236}">
                <a16:creationId xmlns:a16="http://schemas.microsoft.com/office/drawing/2014/main" id="{A477BA35-D7E1-C178-1073-6DC193117462}"/>
              </a:ext>
            </a:extLst>
          </p:cNvPr>
          <p:cNvPicPr>
            <a:picLocks noChangeAspect="1"/>
          </p:cNvPicPr>
          <p:nvPr/>
        </p:nvPicPr>
        <p:blipFill>
          <a:blip r:embed="rId2"/>
          <a:stretch>
            <a:fillRect/>
          </a:stretch>
        </p:blipFill>
        <p:spPr>
          <a:xfrm>
            <a:off x="610909" y="3739440"/>
            <a:ext cx="7694603" cy="3005999"/>
          </a:xfrm>
          <a:prstGeom prst="rect">
            <a:avLst/>
          </a:prstGeom>
        </p:spPr>
      </p:pic>
      <p:pic>
        <p:nvPicPr>
          <p:cNvPr id="8" name="Imagen 7">
            <a:extLst>
              <a:ext uri="{FF2B5EF4-FFF2-40B4-BE49-F238E27FC236}">
                <a16:creationId xmlns:a16="http://schemas.microsoft.com/office/drawing/2014/main" id="{21FEF8E2-1D3E-B38D-E17C-B90405AACB78}"/>
              </a:ext>
            </a:extLst>
          </p:cNvPr>
          <p:cNvPicPr>
            <a:picLocks noChangeAspect="1"/>
          </p:cNvPicPr>
          <p:nvPr/>
        </p:nvPicPr>
        <p:blipFill>
          <a:blip r:embed="rId3"/>
          <a:stretch>
            <a:fillRect/>
          </a:stretch>
        </p:blipFill>
        <p:spPr>
          <a:xfrm>
            <a:off x="0" y="2770019"/>
            <a:ext cx="9144000" cy="1317962"/>
          </a:xfrm>
          <a:prstGeom prst="rect">
            <a:avLst/>
          </a:prstGeom>
        </p:spPr>
      </p:pic>
    </p:spTree>
    <p:extLst>
      <p:ext uri="{BB962C8B-B14F-4D97-AF65-F5344CB8AC3E}">
        <p14:creationId xmlns:p14="http://schemas.microsoft.com/office/powerpoint/2010/main" val="239390123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4" y="5490971"/>
            <a:ext cx="6423479"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err="1">
                <a:solidFill>
                  <a:srgbClr val="FFFFFF"/>
                </a:solidFill>
                <a:effectLst>
                  <a:outerShdw blurRad="38100" dist="38100" dir="2700000" algn="tl">
                    <a:srgbClr val="C0C0C0"/>
                  </a:outerShdw>
                </a:effectLst>
                <a:latin typeface="+mj-lt"/>
                <a:ea typeface="+mj-ea"/>
                <a:cs typeface="+mj-cs"/>
              </a:rPr>
              <a:t>Tecnologías</a:t>
            </a:r>
            <a:r>
              <a:rPr lang="en-US" sz="3500" b="1" kern="1200" dirty="0">
                <a:solidFill>
                  <a:srgbClr val="FFFFFF"/>
                </a:solidFill>
                <a:effectLst>
                  <a:outerShdw blurRad="38100" dist="38100" dir="2700000" algn="tl">
                    <a:srgbClr val="C0C0C0"/>
                  </a:outerShdw>
                </a:effectLst>
                <a:latin typeface="+mj-lt"/>
                <a:ea typeface="+mj-ea"/>
                <a:cs typeface="+mj-cs"/>
              </a:rPr>
              <a:t> de </a:t>
            </a:r>
            <a:r>
              <a:rPr lang="en-US" sz="3500" b="1" kern="1200" dirty="0" err="1">
                <a:solidFill>
                  <a:srgbClr val="FFFFFF"/>
                </a:solidFill>
                <a:effectLst>
                  <a:outerShdw blurRad="38100" dist="38100" dir="2700000" algn="tl">
                    <a:srgbClr val="C0C0C0"/>
                  </a:outerShdw>
                </a:effectLst>
                <a:latin typeface="+mj-lt"/>
                <a:ea typeface="+mj-ea"/>
                <a:cs typeface="+mj-cs"/>
              </a:rPr>
              <a:t>acceso</a:t>
            </a:r>
            <a:r>
              <a:rPr lang="en-US" sz="3500" b="1" kern="1200" dirty="0">
                <a:solidFill>
                  <a:srgbClr val="FFFFFF"/>
                </a:solidFill>
                <a:effectLst>
                  <a:outerShdw blurRad="38100" dist="38100" dir="2700000" algn="tl">
                    <a:srgbClr val="C0C0C0"/>
                  </a:outerShdw>
                </a:effectLst>
                <a:latin typeface="+mj-lt"/>
                <a:ea typeface="+mj-ea"/>
                <a:cs typeface="+mj-cs"/>
              </a:rPr>
              <a:t> a Internet</a:t>
            </a: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2257710818"/>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3"/>
          <p:cNvSpPr txBox="1">
            <a:spLocks noChangeArrowheads="1"/>
          </p:cNvSpPr>
          <p:nvPr/>
        </p:nvSpPr>
        <p:spPr bwMode="auto">
          <a:xfrm>
            <a:off x="899592" y="2210466"/>
            <a:ext cx="7776864" cy="1506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150000"/>
              </a:lnSpc>
              <a:spcBef>
                <a:spcPts val="600"/>
              </a:spcBef>
            </a:pPr>
            <a:r>
              <a:rPr lang="es-MX" sz="2000" dirty="0">
                <a:solidFill>
                  <a:schemeClr val="bg2">
                    <a:lumMod val="25000"/>
                  </a:schemeClr>
                </a:solidFill>
                <a:latin typeface="+mn-lt"/>
              </a:rPr>
              <a:t>La conexión se hace por medio de microondas, enlaces dedicados digitales, como fibra óptica, o por Internet.</a:t>
            </a:r>
          </a:p>
          <a:p>
            <a:pPr marL="342900" indent="-342900" algn="just">
              <a:lnSpc>
                <a:spcPct val="150000"/>
              </a:lnSpc>
              <a:spcBef>
                <a:spcPts val="600"/>
              </a:spcBef>
              <a:buFont typeface="Arial" panose="020B0604020202020204" pitchFamily="34" charset="0"/>
              <a:buChar char="•"/>
            </a:pPr>
            <a:endParaRPr lang="es-MX" sz="2000" dirty="0">
              <a:solidFill>
                <a:schemeClr val="bg2">
                  <a:lumMod val="25000"/>
                </a:schemeClr>
              </a:solidFill>
              <a:latin typeface="+mn-lt"/>
            </a:endParaRPr>
          </a:p>
        </p:txBody>
      </p:sp>
      <p:sp>
        <p:nvSpPr>
          <p:cNvPr id="5" name="Rectangle 2"/>
          <p:cNvSpPr txBox="1">
            <a:spLocks noChangeArrowheads="1"/>
          </p:cNvSpPr>
          <p:nvPr/>
        </p:nvSpPr>
        <p:spPr>
          <a:xfrm>
            <a:off x="35496" y="44624"/>
            <a:ext cx="8964488" cy="150304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4000"/>
              </a:lnSpc>
              <a:defRPr/>
            </a:pPr>
            <a:r>
              <a:rPr lang="es-ES_tradnl" sz="3200" dirty="0">
                <a:solidFill>
                  <a:srgbClr val="3333CC"/>
                </a:solidFill>
                <a:effectLst>
                  <a:outerShdw blurRad="38100" dist="38100" dir="2700000" algn="tl">
                    <a:srgbClr val="C0C0C0"/>
                  </a:outerShdw>
                </a:effectLst>
                <a:latin typeface="Dom Casual" charset="0"/>
              </a:rPr>
              <a:t> </a:t>
            </a:r>
            <a:r>
              <a:rPr lang="es-ES_tradnl" sz="3200" b="1" dirty="0">
                <a:solidFill>
                  <a:schemeClr val="accent4">
                    <a:lumMod val="50000"/>
                  </a:schemeClr>
                </a:solidFill>
                <a:effectLst>
                  <a:outerShdw blurRad="38100" dist="38100" dir="2700000" algn="tl">
                    <a:srgbClr val="C0C0C0"/>
                  </a:outerShdw>
                </a:effectLst>
                <a:latin typeface="Dom Casual" charset="0"/>
              </a:rPr>
              <a:t>Redes de Área Amplia (WAN)</a:t>
            </a:r>
          </a:p>
          <a:p>
            <a:pPr>
              <a:lnSpc>
                <a:spcPts val="4000"/>
              </a:lnSpc>
              <a:defRPr/>
            </a:pPr>
            <a:r>
              <a:rPr lang="es-MX" sz="2400" b="1" dirty="0">
                <a:solidFill>
                  <a:schemeClr val="accent3">
                    <a:lumMod val="75000"/>
                  </a:schemeClr>
                </a:solidFill>
              </a:rPr>
              <a:t>(Wide </a:t>
            </a:r>
            <a:r>
              <a:rPr lang="es-MX" sz="2400" b="1" dirty="0" err="1">
                <a:solidFill>
                  <a:schemeClr val="accent3">
                    <a:lumMod val="75000"/>
                  </a:schemeClr>
                </a:solidFill>
              </a:rPr>
              <a:t>Area</a:t>
            </a:r>
            <a:r>
              <a:rPr lang="es-MX" sz="2400" b="1" dirty="0">
                <a:solidFill>
                  <a:schemeClr val="accent3">
                    <a:lumMod val="75000"/>
                  </a:schemeClr>
                </a:solidFill>
              </a:rPr>
              <a:t> Network)</a:t>
            </a:r>
            <a:endParaRPr lang="es-ES_tradnl" sz="3200" b="1" dirty="0">
              <a:solidFill>
                <a:schemeClr val="accent3">
                  <a:lumMod val="75000"/>
                </a:schemeClr>
              </a:solidFill>
              <a:effectLst>
                <a:outerShdw blurRad="38100" dist="38100" dir="2700000" algn="tl">
                  <a:srgbClr val="C0C0C0"/>
                </a:outerShdw>
              </a:effectLst>
              <a:latin typeface="Dom Casual" charset="0"/>
            </a:endParaRPr>
          </a:p>
        </p:txBody>
      </p:sp>
      <p:pic>
        <p:nvPicPr>
          <p:cNvPr id="2" name="Imagen 1"/>
          <p:cNvPicPr>
            <a:picLocks noChangeAspect="1"/>
          </p:cNvPicPr>
          <p:nvPr/>
        </p:nvPicPr>
        <p:blipFill>
          <a:blip r:embed="rId3"/>
          <a:stretch>
            <a:fillRect/>
          </a:stretch>
        </p:blipFill>
        <p:spPr>
          <a:xfrm>
            <a:off x="1008707" y="3501008"/>
            <a:ext cx="6982570" cy="2506900"/>
          </a:xfrm>
          <a:prstGeom prst="rect">
            <a:avLst/>
          </a:prstGeom>
        </p:spPr>
      </p:pic>
      <p:sp>
        <p:nvSpPr>
          <p:cNvPr id="6" name="Text Box 3"/>
          <p:cNvSpPr txBox="1">
            <a:spLocks noChangeArrowheads="1"/>
          </p:cNvSpPr>
          <p:nvPr/>
        </p:nvSpPr>
        <p:spPr bwMode="auto">
          <a:xfrm>
            <a:off x="144016" y="1482548"/>
            <a:ext cx="8855968" cy="506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150000"/>
              </a:lnSpc>
              <a:spcBef>
                <a:spcPts val="600"/>
              </a:spcBef>
            </a:pPr>
            <a:r>
              <a:rPr lang="es-MX" sz="2000" b="1" dirty="0">
                <a:solidFill>
                  <a:schemeClr val="accent5">
                    <a:lumMod val="75000"/>
                  </a:schemeClr>
                </a:solidFill>
                <a:latin typeface="+mn-lt"/>
              </a:rPr>
              <a:t>Enlazan dos o más redes LAN en diferentes lugares geográficos. </a:t>
            </a:r>
          </a:p>
        </p:txBody>
      </p:sp>
    </p:spTree>
    <p:extLst>
      <p:ext uri="{BB962C8B-B14F-4D97-AF65-F5344CB8AC3E}">
        <p14:creationId xmlns:p14="http://schemas.microsoft.com/office/powerpoint/2010/main" val="3100001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0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9" grpId="0"/>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57244" y="1149906"/>
            <a:ext cx="8175195" cy="1779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spcAft>
                <a:spcPts val="600"/>
              </a:spcAft>
            </a:pPr>
            <a:r>
              <a:rPr lang="es-ES" sz="1800" dirty="0">
                <a:latin typeface="Arial" pitchFamily="34" charset="0"/>
                <a:cs typeface="Arial" pitchFamily="34" charset="0"/>
              </a:rPr>
              <a:t>Hay muchas formas para que una empresa se conecte a Internet.</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Por ejemplo, las tecnologías WAN privadas como las </a:t>
            </a:r>
            <a:r>
              <a:rPr lang="es-ES" sz="1800" b="1" dirty="0">
                <a:solidFill>
                  <a:schemeClr val="accent6">
                    <a:lumMod val="75000"/>
                  </a:schemeClr>
                </a:solidFill>
                <a:latin typeface="Arial" pitchFamily="34" charset="0"/>
                <a:cs typeface="Arial" pitchFamily="34" charset="0"/>
              </a:rPr>
              <a:t>líneas arrendadas</a:t>
            </a:r>
            <a:r>
              <a:rPr lang="es-ES" sz="1800" dirty="0">
                <a:latin typeface="Arial" pitchFamily="34" charset="0"/>
                <a:cs typeface="Arial" pitchFamily="34" charset="0"/>
              </a:rPr>
              <a:t>, y las </a:t>
            </a:r>
            <a:r>
              <a:rPr lang="es-ES" sz="1800" b="1" dirty="0" err="1">
                <a:solidFill>
                  <a:schemeClr val="accent6">
                    <a:lumMod val="75000"/>
                  </a:schemeClr>
                </a:solidFill>
                <a:latin typeface="Arial" pitchFamily="34" charset="0"/>
                <a:cs typeface="Arial" pitchFamily="34" charset="0"/>
              </a:rPr>
              <a:t>VPNs</a:t>
            </a:r>
            <a:r>
              <a:rPr lang="es-ES" sz="1800" dirty="0">
                <a:latin typeface="Arial" pitchFamily="34" charset="0"/>
                <a:cs typeface="Arial" pitchFamily="34" charset="0"/>
              </a:rPr>
              <a:t> y </a:t>
            </a:r>
            <a:r>
              <a:rPr lang="es-ES" sz="1800" b="1" dirty="0">
                <a:solidFill>
                  <a:schemeClr val="accent6">
                    <a:lumMod val="75000"/>
                  </a:schemeClr>
                </a:solidFill>
                <a:latin typeface="Arial" pitchFamily="34" charset="0"/>
                <a:cs typeface="Arial" pitchFamily="34" charset="0"/>
              </a:rPr>
              <a:t>MPLS</a:t>
            </a:r>
            <a:r>
              <a:rPr lang="es-ES" sz="1800" dirty="0">
                <a:latin typeface="Arial" pitchFamily="34" charset="0"/>
                <a:cs typeface="Arial" pitchFamily="34" charset="0"/>
              </a:rPr>
              <a:t>, se pueden utilizar para conectarse a la infraestructura de Internet de un </a:t>
            </a:r>
            <a:r>
              <a:rPr lang="es-ES" sz="1800" b="1" dirty="0">
                <a:latin typeface="Arial" pitchFamily="34" charset="0"/>
                <a:cs typeface="Arial" pitchFamily="34" charset="0"/>
              </a:rPr>
              <a:t>proveedor de servicios</a:t>
            </a:r>
            <a:r>
              <a:rPr lang="es-ES" sz="1800" dirty="0">
                <a:latin typeface="Arial" pitchFamily="34" charset="0"/>
                <a:cs typeface="Arial" pitchFamily="34" charset="0"/>
              </a:rPr>
              <a:t>. </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683568" y="260648"/>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2" name="6 Imagen" descr="ofice9.jpg">
            <a:extLst>
              <a:ext uri="{FF2B5EF4-FFF2-40B4-BE49-F238E27FC236}">
                <a16:creationId xmlns:a16="http://schemas.microsoft.com/office/drawing/2014/main" id="{FD63DCDA-9917-82E2-C1B7-F049348DE1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92099" y="2885473"/>
            <a:ext cx="3396325" cy="3442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 Box 5">
            <a:extLst>
              <a:ext uri="{FF2B5EF4-FFF2-40B4-BE49-F238E27FC236}">
                <a16:creationId xmlns:a16="http://schemas.microsoft.com/office/drawing/2014/main" id="{9ED1327B-EEF0-8CE9-8813-E00F77BBDCD6}"/>
              </a:ext>
            </a:extLst>
          </p:cNvPr>
          <p:cNvSpPr txBox="1">
            <a:spLocks noChangeArrowheads="1"/>
          </p:cNvSpPr>
          <p:nvPr/>
        </p:nvSpPr>
        <p:spPr bwMode="auto">
          <a:xfrm>
            <a:off x="341313" y="2996952"/>
            <a:ext cx="4212468"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Además, una empresa también puede utilizar tecnologías como </a:t>
            </a:r>
            <a:r>
              <a:rPr lang="es-ES" sz="1800" b="1" dirty="0">
                <a:solidFill>
                  <a:schemeClr val="accent6">
                    <a:lumMod val="75000"/>
                  </a:schemeClr>
                </a:solidFill>
                <a:latin typeface="Arial" pitchFamily="34" charset="0"/>
                <a:cs typeface="Arial" pitchFamily="34" charset="0"/>
              </a:rPr>
              <a:t>CATV</a:t>
            </a:r>
            <a:r>
              <a:rPr lang="es-ES" sz="1800" dirty="0">
                <a:solidFill>
                  <a:schemeClr val="tx1">
                    <a:lumMod val="95000"/>
                    <a:lumOff val="5000"/>
                  </a:schemeClr>
                </a:solidFill>
                <a:latin typeface="Arial" pitchFamily="34" charset="0"/>
                <a:cs typeface="Arial" pitchFamily="34" charset="0"/>
              </a:rPr>
              <a:t> y </a:t>
            </a:r>
            <a:r>
              <a:rPr lang="es-ES" sz="1800" b="1" dirty="0">
                <a:solidFill>
                  <a:schemeClr val="accent6">
                    <a:lumMod val="75000"/>
                  </a:schemeClr>
                </a:solidFill>
                <a:latin typeface="Arial" pitchFamily="34" charset="0"/>
                <a:cs typeface="Arial" pitchFamily="34" charset="0"/>
              </a:rPr>
              <a:t>DSL</a:t>
            </a:r>
            <a:r>
              <a:rPr lang="es-ES" sz="1800" dirty="0">
                <a:solidFill>
                  <a:schemeClr val="tx1">
                    <a:lumMod val="95000"/>
                    <a:lumOff val="5000"/>
                  </a:schemeClr>
                </a:solidFill>
                <a:latin typeface="Arial" pitchFamily="34" charset="0"/>
                <a:cs typeface="Arial" pitchFamily="34" charset="0"/>
              </a:rPr>
              <a:t>, que suelen utilizar los consumidores para acceder a </a:t>
            </a:r>
            <a:r>
              <a:rPr lang="es-ES" sz="1800" b="1" dirty="0">
                <a:solidFill>
                  <a:schemeClr val="accent5">
                    <a:lumMod val="75000"/>
                  </a:schemeClr>
                </a:solidFill>
                <a:latin typeface="Arial" pitchFamily="34" charset="0"/>
                <a:cs typeface="Arial" pitchFamily="34" charset="0"/>
              </a:rPr>
              <a:t>Internet en el hogar</a:t>
            </a:r>
            <a:r>
              <a:rPr lang="es-ES" sz="1800" dirty="0">
                <a:solidFill>
                  <a:schemeClr val="tx1">
                    <a:lumMod val="95000"/>
                    <a:lumOff val="5000"/>
                  </a:schemeClr>
                </a:solidFill>
                <a:latin typeface="Arial" pitchFamily="34" charset="0"/>
                <a:cs typeface="Arial" pitchFamily="34" charset="0"/>
              </a:rPr>
              <a:t>.</a:t>
            </a:r>
            <a:endParaRPr lang="es-MX" sz="1800" dirty="0">
              <a:latin typeface="Arial" pitchFamily="34" charset="0"/>
              <a:cs typeface="Arial" pitchFamily="34" charset="0"/>
            </a:endParaRPr>
          </a:p>
        </p:txBody>
      </p:sp>
    </p:spTree>
    <p:extLst>
      <p:ext uri="{BB962C8B-B14F-4D97-AF65-F5344CB8AC3E}">
        <p14:creationId xmlns:p14="http://schemas.microsoft.com/office/powerpoint/2010/main" val="326277462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ox(in)">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ox(in)">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P spid="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515598" y="1772816"/>
            <a:ext cx="4056402" cy="3365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En estos días, tanto para el acceso a Internet empresarial como para el consumidor, las conexiones </a:t>
            </a:r>
            <a:r>
              <a:rPr lang="es-ES" sz="1800" b="1" dirty="0">
                <a:solidFill>
                  <a:schemeClr val="accent6">
                    <a:lumMod val="75000"/>
                  </a:schemeClr>
                </a:solidFill>
                <a:latin typeface="Arial" pitchFamily="34" charset="0"/>
                <a:cs typeface="Arial" pitchFamily="34" charset="0"/>
              </a:rPr>
              <a:t>Ethernet de fibra óptica </a:t>
            </a:r>
            <a:r>
              <a:rPr lang="es-ES" sz="1800" dirty="0">
                <a:solidFill>
                  <a:schemeClr val="tx1">
                    <a:lumMod val="95000"/>
                    <a:lumOff val="5000"/>
                  </a:schemeClr>
                </a:solidFill>
                <a:latin typeface="Arial" pitchFamily="34" charset="0"/>
                <a:cs typeface="Arial" pitchFamily="34" charset="0"/>
              </a:rPr>
              <a:t>están ganando popularidad debido a las altas velocidades que brindan en largas distancias.</a:t>
            </a:r>
          </a:p>
          <a:p>
            <a:pPr marL="285750" indent="-285750" algn="just">
              <a:lnSpc>
                <a:spcPct val="150000"/>
              </a:lnSpc>
              <a:buFont typeface="Arial" panose="020B0604020202020204" pitchFamily="34" charset="0"/>
              <a:buChar char="•"/>
            </a:pP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683568" y="418207"/>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4" name="Imagen 3" descr="Imagen que contiene tabla, azul, computadora, sostener&#10;&#10;Descripción generada automáticamente">
            <a:extLst>
              <a:ext uri="{FF2B5EF4-FFF2-40B4-BE49-F238E27FC236}">
                <a16:creationId xmlns:a16="http://schemas.microsoft.com/office/drawing/2014/main" id="{DAA99D79-9610-91C1-7D32-2C2F9917D1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2040" y="2060848"/>
            <a:ext cx="3496280" cy="2484199"/>
          </a:xfrm>
          <a:prstGeom prst="rect">
            <a:avLst/>
          </a:prstGeom>
        </p:spPr>
      </p:pic>
    </p:spTree>
    <p:extLst>
      <p:ext uri="{BB962C8B-B14F-4D97-AF65-F5344CB8AC3E}">
        <p14:creationId xmlns:p14="http://schemas.microsoft.com/office/powerpoint/2010/main" val="423337867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899592" y="1669992"/>
            <a:ext cx="4560458" cy="219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spcAft>
                <a:spcPts val="600"/>
              </a:spcAft>
            </a:pPr>
            <a:r>
              <a:rPr lang="es-ES" sz="1800" dirty="0">
                <a:solidFill>
                  <a:schemeClr val="tx1">
                    <a:lumMod val="95000"/>
                    <a:lumOff val="5000"/>
                  </a:schemeClr>
                </a:solidFill>
                <a:latin typeface="Arial" pitchFamily="34" charset="0"/>
                <a:cs typeface="Arial" pitchFamily="34" charset="0"/>
              </a:rPr>
              <a:t>Tecnologías de acceso a Internet:</a:t>
            </a: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Cable (CATV)</a:t>
            </a: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Digital </a:t>
            </a:r>
            <a:r>
              <a:rPr lang="es-ES" sz="1800" b="1" dirty="0" err="1">
                <a:solidFill>
                  <a:schemeClr val="accent6">
                    <a:lumMod val="75000"/>
                  </a:schemeClr>
                </a:solidFill>
                <a:latin typeface="Arial" pitchFamily="34" charset="0"/>
                <a:cs typeface="Arial" pitchFamily="34" charset="0"/>
              </a:rPr>
              <a:t>Subscriber</a:t>
            </a:r>
            <a:r>
              <a:rPr lang="es-ES" sz="1800" b="1" dirty="0">
                <a:solidFill>
                  <a:schemeClr val="accent6">
                    <a:lumMod val="75000"/>
                  </a:schemeClr>
                </a:solidFill>
                <a:latin typeface="Arial" pitchFamily="34" charset="0"/>
                <a:cs typeface="Arial" pitchFamily="34" charset="0"/>
              </a:rPr>
              <a:t> Line (DSL)</a:t>
            </a:r>
          </a:p>
          <a:p>
            <a:pPr marL="285750" indent="-285750" algn="just">
              <a:lnSpc>
                <a:spcPct val="150000"/>
              </a:lnSpc>
              <a:buFont typeface="Arial" panose="020B0604020202020204" pitchFamily="34" charset="0"/>
              <a:buChar char="•"/>
            </a:pPr>
            <a:endParaRPr lang="es-ES" sz="1800" dirty="0">
              <a:solidFill>
                <a:schemeClr val="tx1">
                  <a:lumMod val="95000"/>
                  <a:lumOff val="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683568" y="640399"/>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3" name="Imagen 2">
            <a:extLst>
              <a:ext uri="{FF2B5EF4-FFF2-40B4-BE49-F238E27FC236}">
                <a16:creationId xmlns:a16="http://schemas.microsoft.com/office/drawing/2014/main" id="{2FBA6334-88C8-3C65-663D-31FC3ACCCD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3501" y="3103725"/>
            <a:ext cx="3810000" cy="2857500"/>
          </a:xfrm>
          <a:prstGeom prst="rect">
            <a:avLst/>
          </a:prstGeom>
        </p:spPr>
      </p:pic>
    </p:spTree>
    <p:extLst>
      <p:ext uri="{BB962C8B-B14F-4D97-AF65-F5344CB8AC3E}">
        <p14:creationId xmlns:p14="http://schemas.microsoft.com/office/powerpoint/2010/main" val="240776146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84AD261B-9DD0-25FB-D830-9DAD24E6B011}"/>
              </a:ext>
            </a:extLst>
          </p:cNvPr>
          <p:cNvPicPr>
            <a:picLocks noChangeAspect="1"/>
          </p:cNvPicPr>
          <p:nvPr/>
        </p:nvPicPr>
        <p:blipFill>
          <a:blip r:embed="rId2"/>
          <a:stretch>
            <a:fillRect/>
          </a:stretch>
        </p:blipFill>
        <p:spPr>
          <a:xfrm>
            <a:off x="-1" y="3366293"/>
            <a:ext cx="9144000" cy="3491707"/>
          </a:xfrm>
          <a:prstGeom prst="rect">
            <a:avLst/>
          </a:prstGeom>
        </p:spPr>
      </p:pic>
      <p:sp>
        <p:nvSpPr>
          <p:cNvPr id="26629" name="Text Box 5"/>
          <p:cNvSpPr txBox="1">
            <a:spLocks noChangeArrowheads="1"/>
          </p:cNvSpPr>
          <p:nvPr/>
        </p:nvSpPr>
        <p:spPr bwMode="auto">
          <a:xfrm>
            <a:off x="467543" y="1484784"/>
            <a:ext cx="8208912"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DSL proporciona conectividad a Internet a los clientes a través </a:t>
            </a:r>
            <a:r>
              <a:rPr lang="es-ES" sz="1800" b="1" dirty="0">
                <a:solidFill>
                  <a:schemeClr val="accent6">
                    <a:lumMod val="75000"/>
                  </a:schemeClr>
                </a:solidFill>
                <a:latin typeface="Arial" pitchFamily="34" charset="0"/>
                <a:cs typeface="Arial" pitchFamily="34" charset="0"/>
              </a:rPr>
              <a:t>de líneas telefónicas </a:t>
            </a:r>
            <a:r>
              <a:rPr lang="es-ES" sz="1800" dirty="0">
                <a:solidFill>
                  <a:schemeClr val="tx1">
                    <a:lumMod val="95000"/>
                    <a:lumOff val="5000"/>
                  </a:schemeClr>
                </a:solidFill>
                <a:latin typeface="Arial" pitchFamily="34" charset="0"/>
                <a:cs typeface="Arial" pitchFamily="34" charset="0"/>
              </a:rPr>
              <a:t>y puede compartir la misma línea telefónica que ya está instalada en la mayoría de los hogares. </a:t>
            </a:r>
            <a:r>
              <a:rPr lang="es-ES" sz="1800" dirty="0">
                <a:solidFill>
                  <a:schemeClr val="accent6">
                    <a:lumMod val="75000"/>
                  </a:schemeClr>
                </a:solidFill>
                <a:latin typeface="Arial" pitchFamily="34" charset="0"/>
                <a:cs typeface="Arial" pitchFamily="34" charset="0"/>
              </a:rPr>
              <a:t>Esto es muy conveniente tanto para el proveedor de servicios como para el cliente.</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Digital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Subscriber</a:t>
            </a: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 Line (DSL)</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Tree>
    <p:extLst>
      <p:ext uri="{BB962C8B-B14F-4D97-AF65-F5344CB8AC3E}">
        <p14:creationId xmlns:p14="http://schemas.microsoft.com/office/powerpoint/2010/main" val="138992076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84AD261B-9DD0-25FB-D830-9DAD24E6B011}"/>
              </a:ext>
            </a:extLst>
          </p:cNvPr>
          <p:cNvPicPr>
            <a:picLocks noChangeAspect="1"/>
          </p:cNvPicPr>
          <p:nvPr/>
        </p:nvPicPr>
        <p:blipFill>
          <a:blip r:embed="rId2"/>
          <a:stretch>
            <a:fillRect/>
          </a:stretch>
        </p:blipFill>
        <p:spPr>
          <a:xfrm>
            <a:off x="-1" y="3366293"/>
            <a:ext cx="9144000" cy="3491707"/>
          </a:xfrm>
          <a:prstGeom prst="rect">
            <a:avLst/>
          </a:prstGeom>
        </p:spPr>
      </p:pic>
      <p:sp>
        <p:nvSpPr>
          <p:cNvPr id="26629" name="Text Box 5"/>
          <p:cNvSpPr txBox="1">
            <a:spLocks noChangeArrowheads="1"/>
          </p:cNvSpPr>
          <p:nvPr/>
        </p:nvSpPr>
        <p:spPr bwMode="auto">
          <a:xfrm>
            <a:off x="251520" y="1412776"/>
            <a:ext cx="8208912"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Aquí se requiere un dispositivo adicional que es el </a:t>
            </a:r>
            <a:r>
              <a:rPr lang="es-ES" sz="1800" b="1" dirty="0">
                <a:solidFill>
                  <a:schemeClr val="accent6">
                    <a:lumMod val="75000"/>
                  </a:schemeClr>
                </a:solidFill>
                <a:latin typeface="Arial" pitchFamily="34" charset="0"/>
                <a:cs typeface="Arial" pitchFamily="34" charset="0"/>
              </a:rPr>
              <a:t>modem (modulador-demodulador) </a:t>
            </a:r>
            <a:r>
              <a:rPr lang="es-ES" sz="1800" dirty="0">
                <a:latin typeface="Arial" pitchFamily="34" charset="0"/>
                <a:cs typeface="Arial" pitchFamily="34" charset="0"/>
              </a:rPr>
              <a:t>que convierte los datos a un formato adecuado para enviarse a través de las líneas telefónicas.</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El módem puede ser un </a:t>
            </a:r>
            <a:r>
              <a:rPr lang="es-ES" sz="1800" b="1" dirty="0">
                <a:latin typeface="Arial" pitchFamily="34" charset="0"/>
                <a:cs typeface="Arial" pitchFamily="34" charset="0"/>
              </a:rPr>
              <a:t>dispositivo separado</a:t>
            </a:r>
            <a:r>
              <a:rPr lang="es-ES" sz="1800" dirty="0">
                <a:latin typeface="Arial" pitchFamily="34" charset="0"/>
                <a:cs typeface="Arial" pitchFamily="34" charset="0"/>
              </a:rPr>
              <a:t>, como en el diagrama, o puede estar </a:t>
            </a:r>
            <a:r>
              <a:rPr lang="es-ES" sz="1800" b="1" dirty="0">
                <a:latin typeface="Arial" pitchFamily="34" charset="0"/>
                <a:cs typeface="Arial" pitchFamily="34" charset="0"/>
              </a:rPr>
              <a:t>incorporado al ruteador doméstico</a:t>
            </a:r>
            <a:r>
              <a:rPr lang="es-ES" sz="1800" dirty="0">
                <a:latin typeface="Arial" pitchFamily="34" charset="0"/>
                <a:cs typeface="Arial" pitchFamily="34" charset="0"/>
              </a:rPr>
              <a:t>. </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Digital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Subscriber</a:t>
            </a: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 Line (DSL)</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Tree>
    <p:extLst>
      <p:ext uri="{BB962C8B-B14F-4D97-AF65-F5344CB8AC3E}">
        <p14:creationId xmlns:p14="http://schemas.microsoft.com/office/powerpoint/2010/main" val="62085157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539551" y="1676256"/>
            <a:ext cx="8064896"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latin typeface="Arial" pitchFamily="34" charset="0"/>
                <a:cs typeface="Arial" pitchFamily="34" charset="0"/>
              </a:rPr>
              <a:t>El </a:t>
            </a:r>
            <a:r>
              <a:rPr lang="es-ES" sz="1800" b="1" dirty="0">
                <a:solidFill>
                  <a:schemeClr val="accent6">
                    <a:lumMod val="75000"/>
                  </a:schemeClr>
                </a:solidFill>
                <a:latin typeface="Arial" pitchFamily="34" charset="0"/>
                <a:cs typeface="Arial" pitchFamily="34" charset="0"/>
              </a:rPr>
              <a:t>módem</a:t>
            </a:r>
            <a:r>
              <a:rPr lang="es-ES" sz="1800" dirty="0">
                <a:latin typeface="Arial" pitchFamily="34" charset="0"/>
                <a:cs typeface="Arial" pitchFamily="34" charset="0"/>
              </a:rPr>
              <a:t> conecta la red con el proveedor de servicios a través de las líneas telefónicas.</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Digital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Subscriber</a:t>
            </a: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 Line (DSL)</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4" name="Imagen 3">
            <a:extLst>
              <a:ext uri="{FF2B5EF4-FFF2-40B4-BE49-F238E27FC236}">
                <a16:creationId xmlns:a16="http://schemas.microsoft.com/office/drawing/2014/main" id="{84AD261B-9DD0-25FB-D830-9DAD24E6B011}"/>
              </a:ext>
            </a:extLst>
          </p:cNvPr>
          <p:cNvPicPr>
            <a:picLocks noChangeAspect="1"/>
          </p:cNvPicPr>
          <p:nvPr/>
        </p:nvPicPr>
        <p:blipFill>
          <a:blip r:embed="rId2"/>
          <a:stretch>
            <a:fillRect/>
          </a:stretch>
        </p:blipFill>
        <p:spPr>
          <a:xfrm>
            <a:off x="-1" y="3366293"/>
            <a:ext cx="9144000" cy="3491707"/>
          </a:xfrm>
          <a:prstGeom prst="rect">
            <a:avLst/>
          </a:prstGeom>
        </p:spPr>
      </p:pic>
    </p:spTree>
    <p:extLst>
      <p:ext uri="{BB962C8B-B14F-4D97-AF65-F5344CB8AC3E}">
        <p14:creationId xmlns:p14="http://schemas.microsoft.com/office/powerpoint/2010/main" val="278234236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68658" y="1412776"/>
            <a:ext cx="8406682"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Internet por cable brinda acceso a Internet a través de las mismas líneas </a:t>
            </a:r>
            <a:r>
              <a:rPr lang="es-ES" sz="1800" b="1" dirty="0">
                <a:solidFill>
                  <a:schemeClr val="accent6">
                    <a:lumMod val="75000"/>
                  </a:schemeClr>
                </a:solidFill>
                <a:latin typeface="Arial" pitchFamily="34" charset="0"/>
                <a:cs typeface="Arial" pitchFamily="34" charset="0"/>
              </a:rPr>
              <a:t>CATV (Televisión por cable) </a:t>
            </a:r>
            <a:r>
              <a:rPr lang="es-ES" sz="1800" dirty="0">
                <a:solidFill>
                  <a:schemeClr val="tx1">
                    <a:lumMod val="95000"/>
                    <a:lumOff val="5000"/>
                  </a:schemeClr>
                </a:solidFill>
                <a:latin typeface="Arial" pitchFamily="34" charset="0"/>
                <a:cs typeface="Arial" pitchFamily="34" charset="0"/>
              </a:rPr>
              <a:t>que se utilizan para el servicio de televisión. </a:t>
            </a:r>
            <a:r>
              <a:rPr lang="es-ES" sz="1800" dirty="0">
                <a:solidFill>
                  <a:schemeClr val="accent6">
                    <a:lumMod val="75000"/>
                  </a:schemeClr>
                </a:solidFill>
                <a:latin typeface="Arial" pitchFamily="34" charset="0"/>
                <a:cs typeface="Arial" pitchFamily="34" charset="0"/>
              </a:rPr>
              <a:t>Al igual que DSL, aprovecha las líneas ya instaladas y proporciona acceso a Internet sobre ellas.</a:t>
            </a:r>
          </a:p>
          <a:p>
            <a:pPr algn="just">
              <a:lnSpc>
                <a:spcPct val="150000"/>
              </a:lnSpc>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802480" y="404664"/>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Internet por cable</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3" name="Imagen 2">
            <a:extLst>
              <a:ext uri="{FF2B5EF4-FFF2-40B4-BE49-F238E27FC236}">
                <a16:creationId xmlns:a16="http://schemas.microsoft.com/office/drawing/2014/main" id="{5E5DD5C9-76DD-A016-ACC3-B21D2199E574}"/>
              </a:ext>
            </a:extLst>
          </p:cNvPr>
          <p:cNvPicPr>
            <a:picLocks noChangeAspect="1"/>
          </p:cNvPicPr>
          <p:nvPr/>
        </p:nvPicPr>
        <p:blipFill>
          <a:blip r:embed="rId2"/>
          <a:stretch>
            <a:fillRect/>
          </a:stretch>
        </p:blipFill>
        <p:spPr>
          <a:xfrm>
            <a:off x="0" y="3335883"/>
            <a:ext cx="9144000" cy="3497109"/>
          </a:xfrm>
          <a:prstGeom prst="rect">
            <a:avLst/>
          </a:prstGeom>
        </p:spPr>
      </p:pic>
    </p:spTree>
    <p:extLst>
      <p:ext uri="{BB962C8B-B14F-4D97-AF65-F5344CB8AC3E}">
        <p14:creationId xmlns:p14="http://schemas.microsoft.com/office/powerpoint/2010/main" val="208774948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07504" y="1340768"/>
            <a:ext cx="8622706"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Al igual que </a:t>
            </a:r>
            <a:r>
              <a:rPr lang="es-ES" sz="1800" b="1" dirty="0">
                <a:solidFill>
                  <a:schemeClr val="tx1">
                    <a:lumMod val="95000"/>
                    <a:lumOff val="5000"/>
                  </a:schemeClr>
                </a:solidFill>
                <a:latin typeface="Arial" pitchFamily="34" charset="0"/>
                <a:cs typeface="Arial" pitchFamily="34" charset="0"/>
              </a:rPr>
              <a:t>DSL</a:t>
            </a:r>
            <a:r>
              <a:rPr lang="es-ES" sz="1800" dirty="0">
                <a:solidFill>
                  <a:schemeClr val="tx1">
                    <a:lumMod val="95000"/>
                    <a:lumOff val="5000"/>
                  </a:schemeClr>
                </a:solidFill>
                <a:latin typeface="Arial" pitchFamily="34" charset="0"/>
                <a:cs typeface="Arial" pitchFamily="34" charset="0"/>
              </a:rPr>
              <a:t>, se requiere un </a:t>
            </a:r>
            <a:r>
              <a:rPr lang="es-ES" sz="1800" b="1" dirty="0">
                <a:solidFill>
                  <a:schemeClr val="accent6">
                    <a:lumMod val="75000"/>
                  </a:schemeClr>
                </a:solidFill>
                <a:latin typeface="Arial" pitchFamily="34" charset="0"/>
                <a:cs typeface="Arial" pitchFamily="34" charset="0"/>
              </a:rPr>
              <a:t>módem por cable </a:t>
            </a:r>
            <a:r>
              <a:rPr lang="es-ES" sz="1800" dirty="0">
                <a:solidFill>
                  <a:schemeClr val="tx1">
                    <a:lumMod val="95000"/>
                    <a:lumOff val="5000"/>
                  </a:schemeClr>
                </a:solidFill>
                <a:latin typeface="Arial" pitchFamily="34" charset="0"/>
                <a:cs typeface="Arial" pitchFamily="34" charset="0"/>
              </a:rPr>
              <a:t>para convertir los datos a un formato adecuado para enviarse a través de los cables CATV.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Al igual que un </a:t>
            </a:r>
            <a:r>
              <a:rPr lang="es-ES" sz="1800" b="1" dirty="0">
                <a:solidFill>
                  <a:schemeClr val="tx1">
                    <a:lumMod val="95000"/>
                    <a:lumOff val="5000"/>
                  </a:schemeClr>
                </a:solidFill>
                <a:latin typeface="Arial" pitchFamily="34" charset="0"/>
                <a:cs typeface="Arial" pitchFamily="34" charset="0"/>
              </a:rPr>
              <a:t>módem DSL</a:t>
            </a:r>
            <a:r>
              <a:rPr lang="es-ES" sz="1800" dirty="0">
                <a:solidFill>
                  <a:schemeClr val="tx1">
                    <a:lumMod val="95000"/>
                    <a:lumOff val="5000"/>
                  </a:schemeClr>
                </a:solidFill>
                <a:latin typeface="Arial" pitchFamily="34" charset="0"/>
                <a:cs typeface="Arial" pitchFamily="34" charset="0"/>
              </a:rPr>
              <a:t>, puede ser un </a:t>
            </a:r>
            <a:r>
              <a:rPr lang="es-ES" sz="1800" b="1" dirty="0">
                <a:solidFill>
                  <a:schemeClr val="tx1">
                    <a:lumMod val="95000"/>
                    <a:lumOff val="5000"/>
                  </a:schemeClr>
                </a:solidFill>
                <a:latin typeface="Arial" pitchFamily="34" charset="0"/>
                <a:cs typeface="Arial" pitchFamily="34" charset="0"/>
              </a:rPr>
              <a:t>dispositivo separado </a:t>
            </a:r>
            <a:r>
              <a:rPr lang="es-ES" sz="1800" dirty="0">
                <a:solidFill>
                  <a:schemeClr val="tx1">
                    <a:lumMod val="95000"/>
                    <a:lumOff val="5000"/>
                  </a:schemeClr>
                </a:solidFill>
                <a:latin typeface="Arial" pitchFamily="34" charset="0"/>
                <a:cs typeface="Arial" pitchFamily="34" charset="0"/>
              </a:rPr>
              <a:t>o estar </a:t>
            </a:r>
            <a:r>
              <a:rPr lang="es-ES" sz="1800" b="1" dirty="0">
                <a:solidFill>
                  <a:schemeClr val="tx1">
                    <a:lumMod val="95000"/>
                    <a:lumOff val="5000"/>
                  </a:schemeClr>
                </a:solidFill>
                <a:latin typeface="Arial" pitchFamily="34" charset="0"/>
                <a:cs typeface="Arial" pitchFamily="34" charset="0"/>
              </a:rPr>
              <a:t>integrado en el ruteador doméstico</a:t>
            </a:r>
            <a:r>
              <a:rPr lang="es-ES" sz="1800" dirty="0">
                <a:solidFill>
                  <a:schemeClr val="tx1">
                    <a:lumMod val="95000"/>
                    <a:lumOff val="5000"/>
                  </a:schemeClr>
                </a:solidFill>
                <a:latin typeface="Arial" pitchFamily="34" charset="0"/>
                <a:cs typeface="Arial" pitchFamily="34" charset="0"/>
              </a:rPr>
              <a:t>.</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Internet por cable</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3" name="Imagen 2">
            <a:extLst>
              <a:ext uri="{FF2B5EF4-FFF2-40B4-BE49-F238E27FC236}">
                <a16:creationId xmlns:a16="http://schemas.microsoft.com/office/drawing/2014/main" id="{5E5DD5C9-76DD-A016-ACC3-B21D2199E574}"/>
              </a:ext>
            </a:extLst>
          </p:cNvPr>
          <p:cNvPicPr>
            <a:picLocks noChangeAspect="1"/>
          </p:cNvPicPr>
          <p:nvPr/>
        </p:nvPicPr>
        <p:blipFill>
          <a:blip r:embed="rId2"/>
          <a:stretch>
            <a:fillRect/>
          </a:stretch>
        </p:blipFill>
        <p:spPr>
          <a:xfrm>
            <a:off x="0" y="3335883"/>
            <a:ext cx="9144000" cy="3497109"/>
          </a:xfrm>
          <a:prstGeom prst="rect">
            <a:avLst/>
          </a:prstGeom>
        </p:spPr>
      </p:pic>
    </p:spTree>
    <p:extLst>
      <p:ext uri="{BB962C8B-B14F-4D97-AF65-F5344CB8AC3E}">
        <p14:creationId xmlns:p14="http://schemas.microsoft.com/office/powerpoint/2010/main" val="54271180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4" y="5490971"/>
            <a:ext cx="7143559"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err="1">
                <a:solidFill>
                  <a:srgbClr val="FFFFFF"/>
                </a:solidFill>
                <a:effectLst>
                  <a:outerShdw blurRad="38100" dist="38100" dir="2700000" algn="tl">
                    <a:srgbClr val="C0C0C0"/>
                  </a:outerShdw>
                </a:effectLst>
                <a:latin typeface="+mj-lt"/>
                <a:ea typeface="+mj-ea"/>
                <a:cs typeface="+mj-cs"/>
              </a:rPr>
              <a:t>Conexiones</a:t>
            </a:r>
            <a:r>
              <a:rPr lang="en-US" sz="3500" b="1" kern="1200" dirty="0">
                <a:solidFill>
                  <a:srgbClr val="FFFFFF"/>
                </a:solidFill>
                <a:effectLst>
                  <a:outerShdw blurRad="38100" dist="38100" dir="2700000" algn="tl">
                    <a:srgbClr val="C0C0C0"/>
                  </a:outerShdw>
                </a:effectLst>
                <a:latin typeface="+mj-lt"/>
                <a:ea typeface="+mj-ea"/>
                <a:cs typeface="+mj-cs"/>
              </a:rPr>
              <a:t> a Internet </a:t>
            </a:r>
            <a:r>
              <a:rPr lang="en-US" sz="3500" b="1" kern="1200" dirty="0" err="1">
                <a:solidFill>
                  <a:srgbClr val="FFFFFF"/>
                </a:solidFill>
                <a:effectLst>
                  <a:outerShdw blurRad="38100" dist="38100" dir="2700000" algn="tl">
                    <a:srgbClr val="C0C0C0"/>
                  </a:outerShdw>
                </a:effectLst>
                <a:latin typeface="+mj-lt"/>
                <a:ea typeface="+mj-ea"/>
                <a:cs typeface="+mj-cs"/>
              </a:rPr>
              <a:t>redundantes</a:t>
            </a:r>
            <a:endParaRPr lang="en-US" sz="3500" b="1" kern="1200" dirty="0">
              <a:solidFill>
                <a:srgbClr val="FFFFFF"/>
              </a:solidFill>
              <a:effectLst>
                <a:outerShdw blurRad="38100" dist="38100" dir="2700000" algn="tl">
                  <a:srgbClr val="C0C0C0"/>
                </a:outerShdw>
              </a:effectLst>
              <a:latin typeface="+mj-lt"/>
              <a:ea typeface="+mj-ea"/>
              <a:cs typeface="+mj-cs"/>
            </a:endParaRP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587194737"/>
      </p:ext>
    </p:extLst>
  </p:cSld>
  <p:clrMapOvr>
    <a:masterClrMapping/>
  </p:clrMapOvr>
  <p:transition/>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8" name="Text Box 6"/>
          <p:cNvSpPr txBox="1">
            <a:spLocks noChangeArrowheads="1"/>
          </p:cNvSpPr>
          <p:nvPr/>
        </p:nvSpPr>
        <p:spPr bwMode="auto">
          <a:xfrm>
            <a:off x="737773" y="476672"/>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grpSp>
        <p:nvGrpSpPr>
          <p:cNvPr id="3" name="Grupo 2">
            <a:extLst>
              <a:ext uri="{FF2B5EF4-FFF2-40B4-BE49-F238E27FC236}">
                <a16:creationId xmlns:a16="http://schemas.microsoft.com/office/drawing/2014/main" id="{1F71DBFB-BAE2-A420-4641-A47906F0E1F8}"/>
              </a:ext>
            </a:extLst>
          </p:cNvPr>
          <p:cNvGrpSpPr/>
          <p:nvPr/>
        </p:nvGrpSpPr>
        <p:grpSpPr>
          <a:xfrm>
            <a:off x="944786" y="2840920"/>
            <a:ext cx="7358272" cy="3933056"/>
            <a:chOff x="944786" y="2840920"/>
            <a:chExt cx="7358272" cy="3933056"/>
          </a:xfrm>
        </p:grpSpPr>
        <p:pic>
          <p:nvPicPr>
            <p:cNvPr id="4" name="Imagen 3" descr="Diagrama&#10;&#10;Descripción generada automáticamente">
              <a:extLst>
                <a:ext uri="{FF2B5EF4-FFF2-40B4-BE49-F238E27FC236}">
                  <a16:creationId xmlns:a16="http://schemas.microsoft.com/office/drawing/2014/main" id="{6341A5AA-8205-713C-3387-116BC96C51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4786" y="2840920"/>
              <a:ext cx="7358272" cy="3933056"/>
            </a:xfrm>
            <a:prstGeom prst="rect">
              <a:avLst/>
            </a:prstGeom>
          </p:spPr>
        </p:pic>
        <p:sp>
          <p:nvSpPr>
            <p:cNvPr id="5" name="Rectángulo 4">
              <a:extLst>
                <a:ext uri="{FF2B5EF4-FFF2-40B4-BE49-F238E27FC236}">
                  <a16:creationId xmlns:a16="http://schemas.microsoft.com/office/drawing/2014/main" id="{FA69A698-3C4A-4F0E-0080-F179A80AC308}"/>
                </a:ext>
              </a:extLst>
            </p:cNvPr>
            <p:cNvSpPr/>
            <p:nvPr/>
          </p:nvSpPr>
          <p:spPr>
            <a:xfrm>
              <a:off x="3203848" y="6165304"/>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sp>
        <p:nvSpPr>
          <p:cNvPr id="2" name="Text Box 5">
            <a:extLst>
              <a:ext uri="{FF2B5EF4-FFF2-40B4-BE49-F238E27FC236}">
                <a16:creationId xmlns:a16="http://schemas.microsoft.com/office/drawing/2014/main" id="{10D6E369-67E0-1B4C-FF86-54BAB90A151F}"/>
              </a:ext>
            </a:extLst>
          </p:cNvPr>
          <p:cNvSpPr txBox="1">
            <a:spLocks noChangeArrowheads="1"/>
          </p:cNvSpPr>
          <p:nvPr/>
        </p:nvSpPr>
        <p:spPr bwMode="auto">
          <a:xfrm>
            <a:off x="611560" y="1412776"/>
            <a:ext cx="7992888"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Para un usuario doméstico, perder la conexión a  Internet no es un problema, es un poco molesto, pero no es un desastre. Sin embargo, para muchas empresas el acceso a Internet es fundamental para sus operaciones. </a:t>
            </a:r>
            <a:endParaRPr lang="es-MX" sz="1800"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16747876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5940152" y="4479300"/>
            <a:ext cx="2647960" cy="2185327"/>
          </a:xfrm>
          <a:prstGeom prst="rect">
            <a:avLst/>
          </a:prstGeom>
        </p:spPr>
      </p:pic>
      <p:sp>
        <p:nvSpPr>
          <p:cNvPr id="6" name="Rectangle 3"/>
          <p:cNvSpPr txBox="1">
            <a:spLocks noChangeArrowheads="1"/>
          </p:cNvSpPr>
          <p:nvPr/>
        </p:nvSpPr>
        <p:spPr bwMode="auto">
          <a:xfrm>
            <a:off x="372919" y="1286036"/>
            <a:ext cx="8398162" cy="37932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spcBef>
                <a:spcPts val="1200"/>
              </a:spcBef>
              <a:buClr>
                <a:schemeClr val="tx2"/>
              </a:buClr>
              <a:buSzPct val="70000"/>
              <a:buFont typeface="Wingdings" pitchFamily="2" charset="2"/>
              <a:buChar char="¡"/>
            </a:pPr>
            <a:r>
              <a:rPr lang="es-ES" sz="1800" dirty="0">
                <a:solidFill>
                  <a:schemeClr val="bg2">
                    <a:lumMod val="25000"/>
                  </a:schemeClr>
                </a:solidFill>
                <a:latin typeface="+mn-lt"/>
              </a:rPr>
              <a:t>Se extienden sobre una </a:t>
            </a:r>
            <a:r>
              <a:rPr lang="es-ES" sz="1800" b="1" dirty="0">
                <a:solidFill>
                  <a:schemeClr val="accent6">
                    <a:lumMod val="75000"/>
                  </a:schemeClr>
                </a:solidFill>
                <a:latin typeface="+mn-lt"/>
              </a:rPr>
              <a:t>gran área geográfica</a:t>
            </a:r>
            <a:r>
              <a:rPr lang="es-ES" sz="1800" dirty="0">
                <a:solidFill>
                  <a:schemeClr val="bg2">
                    <a:lumMod val="25000"/>
                  </a:schemeClr>
                </a:solidFill>
                <a:latin typeface="+mn-lt"/>
              </a:rPr>
              <a:t>. Por ejemplo: Entre ciudades, países y continentes.</a:t>
            </a:r>
            <a:r>
              <a:rPr lang="es-MX" sz="1800" dirty="0">
                <a:solidFill>
                  <a:schemeClr val="bg2">
                    <a:lumMod val="25000"/>
                  </a:schemeClr>
                </a:solidFill>
                <a:latin typeface="+mn-lt"/>
              </a:rPr>
              <a:t> </a:t>
            </a:r>
          </a:p>
          <a:p>
            <a:pPr algn="just">
              <a:lnSpc>
                <a:spcPct val="150000"/>
              </a:lnSpc>
              <a:spcBef>
                <a:spcPts val="1200"/>
              </a:spcBef>
              <a:buClr>
                <a:schemeClr val="tx2"/>
              </a:buClr>
              <a:buSzPct val="70000"/>
              <a:buFont typeface="Wingdings" pitchFamily="2" charset="2"/>
              <a:buChar char="¡"/>
            </a:pPr>
            <a:r>
              <a:rPr lang="es-MX" sz="1800" dirty="0">
                <a:solidFill>
                  <a:schemeClr val="bg2">
                    <a:lumMod val="25000"/>
                  </a:schemeClr>
                </a:solidFill>
                <a:latin typeface="+mn-lt"/>
              </a:rPr>
              <a:t>Su tamaño puede oscilar entre </a:t>
            </a:r>
            <a:r>
              <a:rPr lang="es-MX" sz="1800" b="1" dirty="0">
                <a:solidFill>
                  <a:schemeClr val="accent6">
                    <a:lumMod val="75000"/>
                  </a:schemeClr>
                </a:solidFill>
                <a:latin typeface="+mn-lt"/>
              </a:rPr>
              <a:t>100 y 1000 kilómetros. </a:t>
            </a:r>
            <a:endParaRPr lang="es-ES_tradnl" sz="1800" b="1" dirty="0">
              <a:solidFill>
                <a:schemeClr val="accent6">
                  <a:lumMod val="75000"/>
                </a:schemeClr>
              </a:solidFill>
              <a:latin typeface="+mn-lt"/>
            </a:endParaRPr>
          </a:p>
          <a:p>
            <a:pPr algn="just">
              <a:lnSpc>
                <a:spcPct val="150000"/>
              </a:lnSpc>
              <a:spcBef>
                <a:spcPts val="1200"/>
              </a:spcBef>
              <a:buClr>
                <a:schemeClr val="tx2"/>
              </a:buClr>
              <a:buSzPct val="70000"/>
              <a:buFont typeface="Wingdings" pitchFamily="2" charset="2"/>
              <a:buChar char="¡"/>
            </a:pPr>
            <a:r>
              <a:rPr lang="es-MX" sz="1800" dirty="0">
                <a:solidFill>
                  <a:schemeClr val="bg2">
                    <a:lumMod val="25000"/>
                  </a:schemeClr>
                </a:solidFill>
                <a:latin typeface="+mn-lt"/>
              </a:rPr>
              <a:t>Se utilizan para conectar </a:t>
            </a:r>
            <a:r>
              <a:rPr lang="es-MX" sz="1800" b="1" dirty="0" err="1">
                <a:solidFill>
                  <a:schemeClr val="accent6">
                    <a:lumMod val="75000"/>
                  </a:schemeClr>
                </a:solidFill>
                <a:latin typeface="+mn-lt"/>
              </a:rPr>
              <a:t>LANs</a:t>
            </a:r>
            <a:r>
              <a:rPr lang="es-MX" sz="1800" b="1" dirty="0">
                <a:solidFill>
                  <a:schemeClr val="accent6">
                    <a:lumMod val="75000"/>
                  </a:schemeClr>
                </a:solidFill>
                <a:latin typeface="+mn-lt"/>
              </a:rPr>
              <a:t> geográficamente distantes</a:t>
            </a:r>
            <a:r>
              <a:rPr lang="es-MX" sz="1800" dirty="0">
                <a:solidFill>
                  <a:schemeClr val="bg2">
                    <a:lumMod val="25000"/>
                  </a:schemeClr>
                </a:solidFill>
                <a:latin typeface="+mn-lt"/>
              </a:rPr>
              <a:t>. </a:t>
            </a:r>
            <a:r>
              <a:rPr lang="es-ES" sz="1800" dirty="0">
                <a:solidFill>
                  <a:schemeClr val="bg2">
                    <a:lumMod val="25000"/>
                  </a:schemeClr>
                </a:solidFill>
                <a:latin typeface="+mn-lt"/>
              </a:rPr>
              <a:t>Por ejemplo, para conectar dos oficinas que se encuentran en diferentes ciudades o países.</a:t>
            </a:r>
            <a:endParaRPr lang="es-MX" sz="1800" dirty="0">
              <a:solidFill>
                <a:schemeClr val="bg2">
                  <a:lumMod val="25000"/>
                </a:schemeClr>
              </a:solidFill>
              <a:latin typeface="+mn-lt"/>
            </a:endParaRPr>
          </a:p>
          <a:p>
            <a:pPr algn="just">
              <a:lnSpc>
                <a:spcPct val="150000"/>
              </a:lnSpc>
              <a:spcBef>
                <a:spcPts val="1200"/>
              </a:spcBef>
              <a:buClr>
                <a:schemeClr val="tx2"/>
              </a:buClr>
              <a:buSzPct val="70000"/>
              <a:buFont typeface="Wingdings" pitchFamily="2" charset="2"/>
              <a:buChar char="¡"/>
            </a:pPr>
            <a:r>
              <a:rPr lang="es-MX" sz="1800" dirty="0">
                <a:solidFill>
                  <a:schemeClr val="bg2">
                    <a:lumMod val="25000"/>
                  </a:schemeClr>
                </a:solidFill>
                <a:latin typeface="+mn-lt"/>
              </a:rPr>
              <a:t>Suelen pertenecer a una organización. Son similares a un sistema bancario, donde cientos de sucursales en diferentes ciudades están conectadas entre sí para compartir sus datos oficiales.</a:t>
            </a:r>
          </a:p>
        </p:txBody>
      </p:sp>
      <p:sp>
        <p:nvSpPr>
          <p:cNvPr id="7" name="Rectangle 6"/>
          <p:cNvSpPr>
            <a:spLocks noChangeArrowheads="1"/>
          </p:cNvSpPr>
          <p:nvPr/>
        </p:nvSpPr>
        <p:spPr bwMode="auto">
          <a:xfrm>
            <a:off x="372919" y="5079258"/>
            <a:ext cx="5063177" cy="13212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p>
            <a:pPr marL="342900" lvl="1" indent="-342900">
              <a:lnSpc>
                <a:spcPct val="150000"/>
              </a:lnSpc>
              <a:spcBef>
                <a:spcPts val="1200"/>
              </a:spcBef>
              <a:buClr>
                <a:schemeClr val="tx2"/>
              </a:buClr>
              <a:buSzPct val="70000"/>
              <a:buFont typeface="Wingdings" pitchFamily="2" charset="2"/>
              <a:buChar char="¡"/>
            </a:pPr>
            <a:r>
              <a:rPr lang="es-ES" dirty="0">
                <a:solidFill>
                  <a:schemeClr val="bg2">
                    <a:lumMod val="25000"/>
                  </a:schemeClr>
                </a:solidFill>
              </a:rPr>
              <a:t>Utilizan una </a:t>
            </a:r>
            <a:r>
              <a:rPr lang="es-ES" b="1" dirty="0">
                <a:solidFill>
                  <a:schemeClr val="accent6">
                    <a:lumMod val="75000"/>
                  </a:schemeClr>
                </a:solidFill>
              </a:rPr>
              <a:t>velocidad de transmisión más baja </a:t>
            </a:r>
            <a:r>
              <a:rPr lang="es-ES" dirty="0">
                <a:solidFill>
                  <a:schemeClr val="bg2">
                    <a:lumMod val="25000"/>
                  </a:schemeClr>
                </a:solidFill>
              </a:rPr>
              <a:t>que las redes de área</a:t>
            </a:r>
            <a:r>
              <a:rPr lang="es-ES_tradnl" dirty="0">
                <a:solidFill>
                  <a:schemeClr val="bg2">
                    <a:lumMod val="25000"/>
                  </a:schemeClr>
                </a:solidFill>
              </a:rPr>
              <a:t> </a:t>
            </a:r>
            <a:r>
              <a:rPr lang="es-ES" dirty="0">
                <a:solidFill>
                  <a:schemeClr val="bg2">
                    <a:lumMod val="25000"/>
                  </a:schemeClr>
                </a:solidFill>
              </a:rPr>
              <a:t>local.</a:t>
            </a:r>
          </a:p>
        </p:txBody>
      </p:sp>
      <p:sp>
        <p:nvSpPr>
          <p:cNvPr id="2" name="Rectangle 2">
            <a:extLst>
              <a:ext uri="{FF2B5EF4-FFF2-40B4-BE49-F238E27FC236}">
                <a16:creationId xmlns:a16="http://schemas.microsoft.com/office/drawing/2014/main" id="{C951720C-5AAF-2912-D5A7-30F68FA3EC70}"/>
              </a:ext>
            </a:extLst>
          </p:cNvPr>
          <p:cNvSpPr txBox="1">
            <a:spLocks noChangeArrowheads="1"/>
          </p:cNvSpPr>
          <p:nvPr/>
        </p:nvSpPr>
        <p:spPr>
          <a:xfrm>
            <a:off x="35496" y="44624"/>
            <a:ext cx="8964488" cy="1241412"/>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4000"/>
              </a:lnSpc>
              <a:defRPr/>
            </a:pPr>
            <a:r>
              <a:rPr lang="es-ES_tradnl" sz="3200" dirty="0">
                <a:solidFill>
                  <a:srgbClr val="3333CC"/>
                </a:solidFill>
                <a:effectLst>
                  <a:outerShdw blurRad="38100" dist="38100" dir="2700000" algn="tl">
                    <a:srgbClr val="C0C0C0"/>
                  </a:outerShdw>
                </a:effectLst>
                <a:latin typeface="Dom Casual" charset="0"/>
              </a:rPr>
              <a:t> </a:t>
            </a:r>
            <a:r>
              <a:rPr lang="es-ES_tradnl" sz="3200" b="1" dirty="0">
                <a:solidFill>
                  <a:schemeClr val="accent4">
                    <a:lumMod val="50000"/>
                  </a:schemeClr>
                </a:solidFill>
                <a:effectLst>
                  <a:outerShdw blurRad="38100" dist="38100" dir="2700000" algn="tl">
                    <a:srgbClr val="C0C0C0"/>
                  </a:outerShdw>
                </a:effectLst>
                <a:latin typeface="Dom Casual" charset="0"/>
              </a:rPr>
              <a:t>Redes de Área Amplia (WAN)</a:t>
            </a:r>
          </a:p>
          <a:p>
            <a:pPr>
              <a:lnSpc>
                <a:spcPts val="4000"/>
              </a:lnSpc>
              <a:defRPr/>
            </a:pPr>
            <a:r>
              <a:rPr lang="es-MX" sz="2400" b="1" dirty="0">
                <a:solidFill>
                  <a:schemeClr val="accent3">
                    <a:lumMod val="75000"/>
                  </a:schemeClr>
                </a:solidFill>
              </a:rPr>
              <a:t>(Wide </a:t>
            </a:r>
            <a:r>
              <a:rPr lang="es-MX" sz="2400" b="1" dirty="0" err="1">
                <a:solidFill>
                  <a:schemeClr val="accent3">
                    <a:lumMod val="75000"/>
                  </a:schemeClr>
                </a:solidFill>
              </a:rPr>
              <a:t>Area</a:t>
            </a:r>
            <a:r>
              <a:rPr lang="es-MX" sz="2400" b="1" dirty="0">
                <a:solidFill>
                  <a:schemeClr val="accent3">
                    <a:lumMod val="75000"/>
                  </a:schemeClr>
                </a:solidFill>
              </a:rPr>
              <a:t> Network)</a:t>
            </a:r>
            <a:endParaRPr lang="es-ES_tradnl" sz="3200" b="1" dirty="0">
              <a:solidFill>
                <a:schemeClr val="accent3">
                  <a:lumMod val="75000"/>
                </a:schemeClr>
              </a:solidFill>
              <a:effectLst>
                <a:outerShdw blurRad="38100" dist="38100" dir="2700000" algn="tl">
                  <a:srgbClr val="C0C0C0"/>
                </a:outerShdw>
              </a:effectLst>
              <a:latin typeface="Dom Casual" charset="0"/>
            </a:endParaRPr>
          </a:p>
        </p:txBody>
      </p:sp>
    </p:spTree>
    <p:extLst>
      <p:ext uri="{BB962C8B-B14F-4D97-AF65-F5344CB8AC3E}">
        <p14:creationId xmlns:p14="http://schemas.microsoft.com/office/powerpoint/2010/main" val="2120143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758681" y="1340768"/>
            <a:ext cx="7773759" cy="2687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spcAft>
                <a:spcPts val="1200"/>
              </a:spcAft>
            </a:pPr>
            <a:r>
              <a:rPr lang="es-ES" sz="1800" dirty="0">
                <a:solidFill>
                  <a:schemeClr val="tx1">
                    <a:lumMod val="95000"/>
                    <a:lumOff val="5000"/>
                  </a:schemeClr>
                </a:solidFill>
                <a:latin typeface="Arial" pitchFamily="34" charset="0"/>
                <a:cs typeface="Arial" pitchFamily="34" charset="0"/>
              </a:rPr>
              <a:t>En una empresa, es importante tener </a:t>
            </a:r>
            <a:r>
              <a:rPr lang="es-ES" sz="1800" b="1" dirty="0">
                <a:solidFill>
                  <a:schemeClr val="accent5">
                    <a:lumMod val="75000"/>
                  </a:schemeClr>
                </a:solidFill>
                <a:latin typeface="Arial" pitchFamily="34" charset="0"/>
                <a:cs typeface="Arial" pitchFamily="34" charset="0"/>
              </a:rPr>
              <a:t>conexiones a Internet redundantes </a:t>
            </a:r>
            <a:r>
              <a:rPr lang="es-ES" sz="1800" dirty="0">
                <a:solidFill>
                  <a:schemeClr val="tx1">
                    <a:lumMod val="95000"/>
                    <a:lumOff val="5000"/>
                  </a:schemeClr>
                </a:solidFill>
                <a:latin typeface="Arial" pitchFamily="34" charset="0"/>
                <a:cs typeface="Arial" pitchFamily="34" charset="0"/>
              </a:rPr>
              <a:t>y hay algunos términos que debemos conocer:</a:t>
            </a: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Single </a:t>
            </a:r>
            <a:r>
              <a:rPr lang="es-ES" sz="1800" b="1" dirty="0" err="1">
                <a:solidFill>
                  <a:schemeClr val="accent6">
                    <a:lumMod val="75000"/>
                  </a:schemeClr>
                </a:solidFill>
                <a:latin typeface="Arial" pitchFamily="34" charset="0"/>
                <a:cs typeface="Arial" pitchFamily="34" charset="0"/>
              </a:rPr>
              <a:t>Homed</a:t>
            </a:r>
            <a:endParaRPr lang="es-ES" sz="1800" b="1"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Dual </a:t>
            </a:r>
            <a:r>
              <a:rPr lang="es-ES" sz="1800" b="1" dirty="0" err="1">
                <a:solidFill>
                  <a:schemeClr val="accent6">
                    <a:lumMod val="75000"/>
                  </a:schemeClr>
                </a:solidFill>
                <a:latin typeface="Arial" pitchFamily="34" charset="0"/>
                <a:cs typeface="Arial" pitchFamily="34" charset="0"/>
              </a:rPr>
              <a:t>Homed</a:t>
            </a:r>
            <a:endParaRPr lang="es-ES" sz="1800" b="1"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b="1" dirty="0" err="1">
                <a:solidFill>
                  <a:schemeClr val="accent6">
                    <a:lumMod val="75000"/>
                  </a:schemeClr>
                </a:solidFill>
                <a:latin typeface="Arial" pitchFamily="34" charset="0"/>
                <a:cs typeface="Arial" pitchFamily="34" charset="0"/>
              </a:rPr>
              <a:t>Multihhomed</a:t>
            </a:r>
            <a:endParaRPr lang="es-ES" sz="1800" b="1"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Dual </a:t>
            </a:r>
            <a:r>
              <a:rPr lang="es-ES" sz="1800" b="1" dirty="0" err="1">
                <a:solidFill>
                  <a:schemeClr val="accent6">
                    <a:lumMod val="75000"/>
                  </a:schemeClr>
                </a:solidFill>
                <a:latin typeface="Arial" pitchFamily="34" charset="0"/>
                <a:cs typeface="Arial" pitchFamily="34" charset="0"/>
              </a:rPr>
              <a:t>Multihomed</a:t>
            </a:r>
            <a:endParaRPr lang="es-MX" sz="1800" b="1"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58681" y="33265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grpSp>
        <p:nvGrpSpPr>
          <p:cNvPr id="2" name="Grupo 1">
            <a:extLst>
              <a:ext uri="{FF2B5EF4-FFF2-40B4-BE49-F238E27FC236}">
                <a16:creationId xmlns:a16="http://schemas.microsoft.com/office/drawing/2014/main" id="{571E106D-BDEE-AD86-B77B-62A18DD49442}"/>
              </a:ext>
            </a:extLst>
          </p:cNvPr>
          <p:cNvGrpSpPr/>
          <p:nvPr/>
        </p:nvGrpSpPr>
        <p:grpSpPr>
          <a:xfrm>
            <a:off x="1979712" y="3278536"/>
            <a:ext cx="6696744" cy="3579464"/>
            <a:chOff x="1979712" y="3278536"/>
            <a:chExt cx="6696744" cy="3579464"/>
          </a:xfrm>
        </p:grpSpPr>
        <p:pic>
          <p:nvPicPr>
            <p:cNvPr id="4" name="Imagen 3" descr="Diagrama&#10;&#10;Descripción generada automáticamente">
              <a:extLst>
                <a:ext uri="{FF2B5EF4-FFF2-40B4-BE49-F238E27FC236}">
                  <a16:creationId xmlns:a16="http://schemas.microsoft.com/office/drawing/2014/main" id="{6341A5AA-8205-713C-3387-116BC96C51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9712" y="3278536"/>
              <a:ext cx="6696744" cy="3579464"/>
            </a:xfrm>
            <a:prstGeom prst="rect">
              <a:avLst/>
            </a:prstGeom>
          </p:spPr>
        </p:pic>
        <p:sp>
          <p:nvSpPr>
            <p:cNvPr id="5" name="Rectángulo 4">
              <a:extLst>
                <a:ext uri="{FF2B5EF4-FFF2-40B4-BE49-F238E27FC236}">
                  <a16:creationId xmlns:a16="http://schemas.microsoft.com/office/drawing/2014/main" id="{FA69A698-3C4A-4F0E-0080-F179A80AC308}"/>
                </a:ext>
              </a:extLst>
            </p:cNvPr>
            <p:cNvSpPr/>
            <p:nvPr/>
          </p:nvSpPr>
          <p:spPr>
            <a:xfrm>
              <a:off x="3995936" y="6061888"/>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spTree>
    <p:extLst>
      <p:ext uri="{BB962C8B-B14F-4D97-AF65-F5344CB8AC3E}">
        <p14:creationId xmlns:p14="http://schemas.microsoft.com/office/powerpoint/2010/main" val="238876999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972488" y="1684121"/>
            <a:ext cx="7432401"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Una conexión a 1 ISP = Single </a:t>
            </a:r>
            <a:r>
              <a:rPr lang="es-ES" sz="1800" b="1" dirty="0" err="1">
                <a:solidFill>
                  <a:schemeClr val="accent6">
                    <a:lumMod val="75000"/>
                  </a:schemeClr>
                </a:solidFill>
                <a:latin typeface="Arial" pitchFamily="34" charset="0"/>
                <a:cs typeface="Arial" pitchFamily="34" charset="0"/>
              </a:rPr>
              <a:t>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es como una conexión a Internet doméstica.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Para una empresa, esto no es ideal, porque aquí no hay redundancia. </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8224" y="519572"/>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Single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r>
              <a:rPr lang="es-MX" sz="1800" b="1" dirty="0">
                <a:solidFill>
                  <a:schemeClr val="accent3">
                    <a:lumMod val="75000"/>
                  </a:schemeClr>
                </a:solidFill>
                <a:latin typeface="Dom Casual" charset="0"/>
                <a:ea typeface="+mj-ea"/>
                <a:cs typeface="+mj-cs"/>
              </a:rPr>
              <a:t>Conexiones a Internet redundantes</a:t>
            </a:r>
            <a:endParaRPr lang="es-MX" sz="2800" b="1" dirty="0">
              <a:solidFill>
                <a:schemeClr val="accent3">
                  <a:lumMod val="75000"/>
                </a:schemeClr>
              </a:solidFill>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3" name="Imagen 2">
            <a:extLst>
              <a:ext uri="{FF2B5EF4-FFF2-40B4-BE49-F238E27FC236}">
                <a16:creationId xmlns:a16="http://schemas.microsoft.com/office/drawing/2014/main" id="{F882E825-E7E8-474D-578E-35B32236431D}"/>
              </a:ext>
            </a:extLst>
          </p:cNvPr>
          <p:cNvPicPr>
            <a:picLocks noChangeAspect="1"/>
          </p:cNvPicPr>
          <p:nvPr/>
        </p:nvPicPr>
        <p:blipFill>
          <a:blip r:embed="rId2"/>
          <a:stretch>
            <a:fillRect/>
          </a:stretch>
        </p:blipFill>
        <p:spPr>
          <a:xfrm>
            <a:off x="1331640" y="3718838"/>
            <a:ext cx="6305550" cy="1771650"/>
          </a:xfrm>
          <a:prstGeom prst="rect">
            <a:avLst/>
          </a:prstGeom>
        </p:spPr>
      </p:pic>
    </p:spTree>
    <p:extLst>
      <p:ext uri="{BB962C8B-B14F-4D97-AF65-F5344CB8AC3E}">
        <p14:creationId xmlns:p14="http://schemas.microsoft.com/office/powerpoint/2010/main" val="336871343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921688" y="1691010"/>
            <a:ext cx="7432401"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Dos conexiones a 1 ISP = Dual </a:t>
            </a:r>
            <a:r>
              <a:rPr lang="es-ES" sz="1800" b="1" dirty="0" err="1">
                <a:solidFill>
                  <a:schemeClr val="accent6">
                    <a:lumMod val="75000"/>
                  </a:schemeClr>
                </a:solidFill>
                <a:latin typeface="Arial" pitchFamily="34" charset="0"/>
                <a:cs typeface="Arial" pitchFamily="34" charset="0"/>
              </a:rPr>
              <a:t>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proporciona cierta redundancia, pero aún no es ideal.</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8224" y="519572"/>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Dual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r>
              <a:rPr lang="es-MX" sz="1800" b="1" dirty="0">
                <a:solidFill>
                  <a:schemeClr val="accent3">
                    <a:lumMod val="75000"/>
                  </a:schemeClr>
                </a:solidFill>
                <a:latin typeface="Dom Casual" charset="0"/>
                <a:ea typeface="+mj-ea"/>
                <a:cs typeface="+mj-cs"/>
              </a:rPr>
              <a:t>Conexiones a Internet redundantes</a:t>
            </a:r>
            <a:endParaRPr lang="es-MX" sz="2800" b="1" dirty="0">
              <a:solidFill>
                <a:schemeClr val="accent3">
                  <a:lumMod val="75000"/>
                </a:schemeClr>
              </a:solidFill>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4" name="Imagen 3">
            <a:extLst>
              <a:ext uri="{FF2B5EF4-FFF2-40B4-BE49-F238E27FC236}">
                <a16:creationId xmlns:a16="http://schemas.microsoft.com/office/drawing/2014/main" id="{0066B73B-ACBB-E0AD-6187-4709952CCA5A}"/>
              </a:ext>
            </a:extLst>
          </p:cNvPr>
          <p:cNvPicPr>
            <a:picLocks noChangeAspect="1"/>
          </p:cNvPicPr>
          <p:nvPr/>
        </p:nvPicPr>
        <p:blipFill>
          <a:blip r:embed="rId2"/>
          <a:stretch>
            <a:fillRect/>
          </a:stretch>
        </p:blipFill>
        <p:spPr>
          <a:xfrm>
            <a:off x="1438275" y="2854796"/>
            <a:ext cx="6267450" cy="3238500"/>
          </a:xfrm>
          <a:prstGeom prst="rect">
            <a:avLst/>
          </a:prstGeom>
        </p:spPr>
      </p:pic>
    </p:spTree>
    <p:extLst>
      <p:ext uri="{BB962C8B-B14F-4D97-AF65-F5344CB8AC3E}">
        <p14:creationId xmlns:p14="http://schemas.microsoft.com/office/powerpoint/2010/main" val="270362696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755575" y="1340768"/>
            <a:ext cx="7920880"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Una conexión a cada uno de los 2 </a:t>
            </a:r>
            <a:r>
              <a:rPr lang="es-ES" sz="1800" b="1" dirty="0" err="1">
                <a:solidFill>
                  <a:schemeClr val="accent6">
                    <a:lumMod val="75000"/>
                  </a:schemeClr>
                </a:solidFill>
                <a:latin typeface="Arial" pitchFamily="34" charset="0"/>
                <a:cs typeface="Arial" pitchFamily="34" charset="0"/>
              </a:rPr>
              <a:t>ISPs</a:t>
            </a:r>
            <a:r>
              <a:rPr lang="es-ES" sz="1800" b="1" dirty="0">
                <a:solidFill>
                  <a:schemeClr val="accent6">
                    <a:lumMod val="75000"/>
                  </a:schemeClr>
                </a:solidFill>
                <a:latin typeface="Arial" pitchFamily="34" charset="0"/>
                <a:cs typeface="Arial" pitchFamily="34" charset="0"/>
              </a:rPr>
              <a:t> = </a:t>
            </a:r>
            <a:r>
              <a:rPr lang="es-ES" sz="1800" b="1" dirty="0" err="1">
                <a:solidFill>
                  <a:schemeClr val="accent6">
                    <a:lumMod val="75000"/>
                  </a:schemeClr>
                </a:solidFill>
                <a:latin typeface="Arial" pitchFamily="34" charset="0"/>
                <a:cs typeface="Arial" pitchFamily="34" charset="0"/>
              </a:rPr>
              <a:t>Multihomed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mejora la redundancia porque si algo le sucede a un ISP, todavía tiene acceso a Internet a través del otro.</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6497" y="394014"/>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Multihomed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endParaRPr lang="es-MX" sz="1800" b="1" dirty="0">
              <a:solidFill>
                <a:schemeClr val="accent3">
                  <a:lumMod val="75000"/>
                </a:schemeClr>
              </a:solidFill>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3" name="Imagen 2">
            <a:extLst>
              <a:ext uri="{FF2B5EF4-FFF2-40B4-BE49-F238E27FC236}">
                <a16:creationId xmlns:a16="http://schemas.microsoft.com/office/drawing/2014/main" id="{80956B13-9B6F-AEFF-1C59-FE1BD8189621}"/>
              </a:ext>
            </a:extLst>
          </p:cNvPr>
          <p:cNvPicPr>
            <a:picLocks noChangeAspect="1"/>
          </p:cNvPicPr>
          <p:nvPr/>
        </p:nvPicPr>
        <p:blipFill>
          <a:blip r:embed="rId2"/>
          <a:stretch>
            <a:fillRect/>
          </a:stretch>
        </p:blipFill>
        <p:spPr>
          <a:xfrm>
            <a:off x="1414462" y="2924944"/>
            <a:ext cx="6315075" cy="3286125"/>
          </a:xfrm>
          <a:prstGeom prst="rect">
            <a:avLst/>
          </a:prstGeom>
        </p:spPr>
      </p:pic>
    </p:spTree>
    <p:extLst>
      <p:ext uri="{BB962C8B-B14F-4D97-AF65-F5344CB8AC3E}">
        <p14:creationId xmlns:p14="http://schemas.microsoft.com/office/powerpoint/2010/main" val="104688700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755575" y="1484784"/>
            <a:ext cx="7920880"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Dos conexiones a cada uno de los 2 </a:t>
            </a:r>
            <a:r>
              <a:rPr lang="es-ES" sz="1800" b="1" dirty="0" err="1">
                <a:solidFill>
                  <a:schemeClr val="accent6">
                    <a:lumMod val="75000"/>
                  </a:schemeClr>
                </a:solidFill>
                <a:latin typeface="Arial" pitchFamily="34" charset="0"/>
                <a:cs typeface="Arial" pitchFamily="34" charset="0"/>
              </a:rPr>
              <a:t>ISPs</a:t>
            </a:r>
            <a:r>
              <a:rPr lang="es-ES" sz="1800" b="1" dirty="0">
                <a:solidFill>
                  <a:schemeClr val="accent6">
                    <a:lumMod val="75000"/>
                  </a:schemeClr>
                </a:solidFill>
                <a:latin typeface="Arial" pitchFamily="34" charset="0"/>
                <a:cs typeface="Arial" pitchFamily="34" charset="0"/>
              </a:rPr>
              <a:t> = Dual </a:t>
            </a:r>
            <a:r>
              <a:rPr lang="es-ES" sz="1800" b="1" dirty="0" err="1">
                <a:solidFill>
                  <a:schemeClr val="accent6">
                    <a:lumMod val="75000"/>
                  </a:schemeClr>
                </a:solidFill>
                <a:latin typeface="Arial" pitchFamily="34" charset="0"/>
                <a:cs typeface="Arial" pitchFamily="34" charset="0"/>
              </a:rPr>
              <a:t>Multihomed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proporciona la mayor redundancia</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6497" y="394014"/>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Dual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Multihomed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2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4" name="Imagen 3">
            <a:extLst>
              <a:ext uri="{FF2B5EF4-FFF2-40B4-BE49-F238E27FC236}">
                <a16:creationId xmlns:a16="http://schemas.microsoft.com/office/drawing/2014/main" id="{E00E4890-1905-735E-8ED1-CA58E5A6A7BF}"/>
              </a:ext>
            </a:extLst>
          </p:cNvPr>
          <p:cNvPicPr>
            <a:picLocks noChangeAspect="1"/>
          </p:cNvPicPr>
          <p:nvPr/>
        </p:nvPicPr>
        <p:blipFill>
          <a:blip r:embed="rId2"/>
          <a:stretch>
            <a:fillRect/>
          </a:stretch>
        </p:blipFill>
        <p:spPr>
          <a:xfrm>
            <a:off x="1259632" y="2733913"/>
            <a:ext cx="6624736" cy="3534539"/>
          </a:xfrm>
          <a:prstGeom prst="rect">
            <a:avLst/>
          </a:prstGeom>
        </p:spPr>
      </p:pic>
    </p:spTree>
    <p:extLst>
      <p:ext uri="{BB962C8B-B14F-4D97-AF65-F5344CB8AC3E}">
        <p14:creationId xmlns:p14="http://schemas.microsoft.com/office/powerpoint/2010/main" val="198769329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827584" y="1356956"/>
            <a:ext cx="7621948"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Aunque </a:t>
            </a:r>
            <a:r>
              <a:rPr lang="es-ES" sz="1800" b="1" dirty="0">
                <a:solidFill>
                  <a:schemeClr val="tx1">
                    <a:lumMod val="95000"/>
                    <a:lumOff val="5000"/>
                  </a:schemeClr>
                </a:solidFill>
                <a:latin typeface="Arial" pitchFamily="34" charset="0"/>
                <a:cs typeface="Arial" pitchFamily="34" charset="0"/>
              </a:rPr>
              <a:t>Internet </a:t>
            </a:r>
            <a:r>
              <a:rPr lang="es-ES" sz="1800" dirty="0">
                <a:solidFill>
                  <a:schemeClr val="tx1">
                    <a:lumMod val="95000"/>
                    <a:lumOff val="5000"/>
                  </a:schemeClr>
                </a:solidFill>
                <a:latin typeface="Arial" pitchFamily="34" charset="0"/>
                <a:cs typeface="Arial" pitchFamily="34" charset="0"/>
              </a:rPr>
              <a:t>en sí misma puede considerarse una WAN, el término WAN se usa normalmente para referirse a las </a:t>
            </a:r>
            <a:r>
              <a:rPr lang="es-ES" sz="1800" b="1" dirty="0">
                <a:solidFill>
                  <a:schemeClr val="accent6">
                    <a:lumMod val="75000"/>
                  </a:schemeClr>
                </a:solidFill>
                <a:latin typeface="Arial" pitchFamily="34" charset="0"/>
                <a:cs typeface="Arial" pitchFamily="34" charset="0"/>
              </a:rPr>
              <a:t>conexiones privadas de una empresa que conecta sus oficinas, centros de datos y otros sitios entre sí</a:t>
            </a:r>
            <a:r>
              <a:rPr lang="es-ES" sz="1800" dirty="0">
                <a:solidFill>
                  <a:schemeClr val="tx1">
                    <a:lumMod val="95000"/>
                    <a:lumOff val="5000"/>
                  </a:schemeClr>
                </a:solidFill>
                <a:latin typeface="Arial" pitchFamily="34" charset="0"/>
                <a:cs typeface="Arial" pitchFamily="34" charset="0"/>
              </a:rPr>
              <a:t>. </a:t>
            </a:r>
            <a:endParaRPr lang="es-MX" sz="1800" dirty="0">
              <a:solidFill>
                <a:schemeClr val="accent6">
                  <a:lumMod val="75000"/>
                </a:schemeClr>
              </a:solidFill>
              <a:latin typeface="Arial" pitchFamily="34" charset="0"/>
              <a:cs typeface="Arial" pitchFamily="34" charset="0"/>
            </a:endParaRPr>
          </a:p>
        </p:txBody>
      </p:sp>
      <p:pic>
        <p:nvPicPr>
          <p:cNvPr id="6" name="Imagen 5">
            <a:extLst>
              <a:ext uri="{FF2B5EF4-FFF2-40B4-BE49-F238E27FC236}">
                <a16:creationId xmlns:a16="http://schemas.microsoft.com/office/drawing/2014/main" id="{494321A2-E132-2057-9392-2CFB602A1A1D}"/>
              </a:ext>
            </a:extLst>
          </p:cNvPr>
          <p:cNvPicPr>
            <a:picLocks noChangeAspect="1"/>
          </p:cNvPicPr>
          <p:nvPr/>
        </p:nvPicPr>
        <p:blipFill>
          <a:blip r:embed="rId2"/>
          <a:stretch>
            <a:fillRect/>
          </a:stretch>
        </p:blipFill>
        <p:spPr>
          <a:xfrm>
            <a:off x="1603941" y="3140968"/>
            <a:ext cx="5936117" cy="3096344"/>
          </a:xfrm>
          <a:prstGeom prst="rect">
            <a:avLst/>
          </a:prstGeom>
        </p:spPr>
      </p:pic>
      <p:sp>
        <p:nvSpPr>
          <p:cNvPr id="2" name="Rectangle 2">
            <a:extLst>
              <a:ext uri="{FF2B5EF4-FFF2-40B4-BE49-F238E27FC236}">
                <a16:creationId xmlns:a16="http://schemas.microsoft.com/office/drawing/2014/main" id="{E800AB10-23F0-939A-8878-72C20E4E29DF}"/>
              </a:ext>
            </a:extLst>
          </p:cNvPr>
          <p:cNvSpPr txBox="1">
            <a:spLocks noChangeArrowheads="1"/>
          </p:cNvSpPr>
          <p:nvPr/>
        </p:nvSpPr>
        <p:spPr>
          <a:xfrm>
            <a:off x="35496" y="44624"/>
            <a:ext cx="8964488" cy="1241412"/>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4000"/>
              </a:lnSpc>
              <a:defRPr/>
            </a:pPr>
            <a:r>
              <a:rPr lang="es-ES_tradnl" sz="3200" dirty="0">
                <a:solidFill>
                  <a:srgbClr val="3333CC"/>
                </a:solidFill>
                <a:effectLst>
                  <a:outerShdw blurRad="38100" dist="38100" dir="2700000" algn="tl">
                    <a:srgbClr val="C0C0C0"/>
                  </a:outerShdw>
                </a:effectLst>
                <a:latin typeface="Dom Casual" charset="0"/>
              </a:rPr>
              <a:t> </a:t>
            </a:r>
            <a:r>
              <a:rPr lang="es-ES_tradnl" sz="3200" b="1" dirty="0">
                <a:solidFill>
                  <a:schemeClr val="accent4">
                    <a:lumMod val="50000"/>
                  </a:schemeClr>
                </a:solidFill>
                <a:effectLst>
                  <a:outerShdw blurRad="38100" dist="38100" dir="2700000" algn="tl">
                    <a:srgbClr val="C0C0C0"/>
                  </a:outerShdw>
                </a:effectLst>
                <a:latin typeface="Dom Casual" charset="0"/>
              </a:rPr>
              <a:t>Redes de Área Amplia (WAN)</a:t>
            </a:r>
          </a:p>
          <a:p>
            <a:pPr>
              <a:lnSpc>
                <a:spcPts val="4000"/>
              </a:lnSpc>
              <a:defRPr/>
            </a:pPr>
            <a:r>
              <a:rPr lang="es-MX" sz="2400" b="1" dirty="0">
                <a:solidFill>
                  <a:schemeClr val="accent3">
                    <a:lumMod val="75000"/>
                  </a:schemeClr>
                </a:solidFill>
              </a:rPr>
              <a:t>(Wide </a:t>
            </a:r>
            <a:r>
              <a:rPr lang="es-MX" sz="2400" b="1" dirty="0" err="1">
                <a:solidFill>
                  <a:schemeClr val="accent3">
                    <a:lumMod val="75000"/>
                  </a:schemeClr>
                </a:solidFill>
              </a:rPr>
              <a:t>Area</a:t>
            </a:r>
            <a:r>
              <a:rPr lang="es-MX" sz="2400" b="1" dirty="0">
                <a:solidFill>
                  <a:schemeClr val="accent3">
                    <a:lumMod val="75000"/>
                  </a:schemeClr>
                </a:solidFill>
              </a:rPr>
              <a:t> Network)</a:t>
            </a:r>
            <a:endParaRPr lang="es-ES_tradnl" sz="3200" b="1" dirty="0">
              <a:solidFill>
                <a:schemeClr val="accent3">
                  <a:lumMod val="75000"/>
                </a:schemeClr>
              </a:solidFill>
              <a:effectLst>
                <a:outerShdw blurRad="38100" dist="38100" dir="2700000" algn="tl">
                  <a:srgbClr val="C0C0C0"/>
                </a:outerShdw>
              </a:effectLst>
              <a:latin typeface="Dom Casual" charset="0"/>
            </a:endParaRPr>
          </a:p>
        </p:txBody>
      </p:sp>
    </p:spTree>
    <p:extLst>
      <p:ext uri="{BB962C8B-B14F-4D97-AF65-F5344CB8AC3E}">
        <p14:creationId xmlns:p14="http://schemas.microsoft.com/office/powerpoint/2010/main" val="262053141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766477" y="1458098"/>
            <a:ext cx="7837971"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En redes públicas compartidas como Internet, las </a:t>
            </a:r>
            <a:r>
              <a:rPr lang="es-ES" sz="1800" b="1" dirty="0">
                <a:solidFill>
                  <a:schemeClr val="accent6">
                    <a:lumMod val="75000"/>
                  </a:schemeClr>
                </a:solidFill>
                <a:latin typeface="Arial" pitchFamily="34" charset="0"/>
                <a:cs typeface="Arial" pitchFamily="34" charset="0"/>
              </a:rPr>
              <a:t>VPN (redes privadas virtuales) </a:t>
            </a:r>
            <a:r>
              <a:rPr lang="es-ES" sz="1800" dirty="0">
                <a:solidFill>
                  <a:schemeClr val="tx1">
                    <a:lumMod val="95000"/>
                    <a:lumOff val="5000"/>
                  </a:schemeClr>
                </a:solidFill>
                <a:latin typeface="Arial" pitchFamily="34" charset="0"/>
                <a:cs typeface="Arial" pitchFamily="34" charset="0"/>
              </a:rPr>
              <a:t>se pueden usar para crear conexiones WAN privadas.</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476672"/>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Redes de Área Amplia (WAN)</a:t>
            </a:r>
          </a:p>
        </p:txBody>
      </p:sp>
      <p:pic>
        <p:nvPicPr>
          <p:cNvPr id="3" name="Imagen 2">
            <a:extLst>
              <a:ext uri="{FF2B5EF4-FFF2-40B4-BE49-F238E27FC236}">
                <a16:creationId xmlns:a16="http://schemas.microsoft.com/office/drawing/2014/main" id="{9158A90F-81A6-A638-6384-FEEE791CCE32}"/>
              </a:ext>
            </a:extLst>
          </p:cNvPr>
          <p:cNvPicPr>
            <a:picLocks noChangeAspect="1"/>
          </p:cNvPicPr>
          <p:nvPr/>
        </p:nvPicPr>
        <p:blipFill>
          <a:blip r:embed="rId2"/>
          <a:stretch>
            <a:fillRect/>
          </a:stretch>
        </p:blipFill>
        <p:spPr>
          <a:xfrm>
            <a:off x="1299913" y="2908284"/>
            <a:ext cx="6472163" cy="2048916"/>
          </a:xfrm>
          <a:prstGeom prst="rect">
            <a:avLst/>
          </a:prstGeom>
        </p:spPr>
      </p:pic>
    </p:spTree>
    <p:extLst>
      <p:ext uri="{BB962C8B-B14F-4D97-AF65-F5344CB8AC3E}">
        <p14:creationId xmlns:p14="http://schemas.microsoft.com/office/powerpoint/2010/main" val="237978032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5" y="5490971"/>
            <a:ext cx="5221554"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dirty="0" err="1">
                <a:solidFill>
                  <a:srgbClr val="FFFFFF"/>
                </a:solidFill>
                <a:effectLst>
                  <a:outerShdw blurRad="38100" dist="38100" dir="2700000" algn="tl">
                    <a:srgbClr val="C0C0C0"/>
                  </a:outerShdw>
                </a:effectLst>
                <a:latin typeface="+mj-lt"/>
                <a:ea typeface="+mj-ea"/>
                <a:cs typeface="+mj-cs"/>
              </a:rPr>
              <a:t>Líneas</a:t>
            </a:r>
            <a:r>
              <a:rPr lang="en-US" sz="3500" b="1" dirty="0">
                <a:solidFill>
                  <a:srgbClr val="FFFFFF"/>
                </a:solidFill>
                <a:effectLst>
                  <a:outerShdw blurRad="38100" dist="38100" dir="2700000" algn="tl">
                    <a:srgbClr val="C0C0C0"/>
                  </a:outerShdw>
                </a:effectLst>
                <a:latin typeface="+mj-lt"/>
                <a:ea typeface="+mj-ea"/>
                <a:cs typeface="+mj-cs"/>
              </a:rPr>
              <a:t> </a:t>
            </a:r>
            <a:r>
              <a:rPr lang="en-US" sz="3500" b="1" dirty="0" err="1">
                <a:solidFill>
                  <a:srgbClr val="FFFFFF"/>
                </a:solidFill>
                <a:effectLst>
                  <a:outerShdw blurRad="38100" dist="38100" dir="2700000" algn="tl">
                    <a:srgbClr val="C0C0C0"/>
                  </a:outerShdw>
                </a:effectLst>
                <a:latin typeface="+mj-lt"/>
                <a:ea typeface="+mj-ea"/>
                <a:cs typeface="+mj-cs"/>
              </a:rPr>
              <a:t>arrendadas</a:t>
            </a:r>
            <a:endParaRPr lang="en-US" sz="3500" b="1" kern="1200" dirty="0">
              <a:solidFill>
                <a:srgbClr val="FFFFFF"/>
              </a:solidFill>
              <a:effectLst>
                <a:outerShdw blurRad="38100" dist="38100" dir="2700000" algn="tl">
                  <a:srgbClr val="C0C0C0"/>
                </a:outerShdw>
              </a:effectLst>
              <a:latin typeface="+mj-lt"/>
              <a:ea typeface="+mj-ea"/>
              <a:cs typeface="+mj-cs"/>
            </a:endParaRP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2890095928"/>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4" name="Imagen 3">
            <a:extLst>
              <a:ext uri="{FF2B5EF4-FFF2-40B4-BE49-F238E27FC236}">
                <a16:creationId xmlns:a16="http://schemas.microsoft.com/office/drawing/2014/main" id="{E4626426-F9D3-F529-A184-579EC61354C8}"/>
              </a:ext>
            </a:extLst>
          </p:cNvPr>
          <p:cNvPicPr>
            <a:picLocks noChangeAspect="1"/>
          </p:cNvPicPr>
          <p:nvPr/>
        </p:nvPicPr>
        <p:blipFill>
          <a:blip r:embed="rId2"/>
          <a:stretch>
            <a:fillRect/>
          </a:stretch>
        </p:blipFill>
        <p:spPr>
          <a:xfrm>
            <a:off x="0" y="2524844"/>
            <a:ext cx="9144000" cy="4359701"/>
          </a:xfrm>
          <a:prstGeom prst="rect">
            <a:avLst/>
          </a:prstGeom>
        </p:spPr>
      </p:pic>
      <p:sp>
        <p:nvSpPr>
          <p:cNvPr id="2" name="Text Box 5">
            <a:extLst>
              <a:ext uri="{FF2B5EF4-FFF2-40B4-BE49-F238E27FC236}">
                <a16:creationId xmlns:a16="http://schemas.microsoft.com/office/drawing/2014/main" id="{B16D6172-4C79-847C-A34A-762F4133D27A}"/>
              </a:ext>
            </a:extLst>
          </p:cNvPr>
          <p:cNvSpPr txBox="1">
            <a:spLocks noChangeArrowheads="1"/>
          </p:cNvSpPr>
          <p:nvPr/>
        </p:nvSpPr>
        <p:spPr bwMode="auto">
          <a:xfrm>
            <a:off x="359528" y="1196752"/>
            <a:ext cx="8352929"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solidFill>
                  <a:schemeClr val="tx1">
                    <a:lumMod val="95000"/>
                    <a:lumOff val="5000"/>
                  </a:schemeClr>
                </a:solidFill>
                <a:latin typeface="Arial" pitchFamily="34" charset="0"/>
                <a:cs typeface="Arial" pitchFamily="34" charset="0"/>
              </a:rPr>
              <a:t>Una</a:t>
            </a:r>
            <a:r>
              <a:rPr lang="es-ES" b="1" dirty="0">
                <a:solidFill>
                  <a:schemeClr val="accent6">
                    <a:lumMod val="75000"/>
                  </a:schemeClr>
                </a:solidFill>
                <a:latin typeface="Arial" pitchFamily="34" charset="0"/>
                <a:cs typeface="Arial" pitchFamily="34" charset="0"/>
              </a:rPr>
              <a:t> línea arrendada es un enlace físico dedicado</a:t>
            </a:r>
            <a:r>
              <a:rPr lang="es-ES" dirty="0">
                <a:solidFill>
                  <a:schemeClr val="tx1">
                    <a:lumMod val="95000"/>
                    <a:lumOff val="5000"/>
                  </a:schemeClr>
                </a:solidFill>
                <a:latin typeface="Arial" pitchFamily="34" charset="0"/>
                <a:cs typeface="Arial" pitchFamily="34" charset="0"/>
              </a:rPr>
              <a:t>, que generalmente conecta dos sitios. Las líneas arrendadas son conexiones físicas dedicadas que se pueden usar para conectar sitios entre sí para formar una WAN.</a:t>
            </a:r>
            <a:endParaRPr lang="es-MX" dirty="0">
              <a:latin typeface="Arial" pitchFamily="34" charset="0"/>
              <a:cs typeface="Arial" pitchFamily="34" charset="0"/>
            </a:endParaRPr>
          </a:p>
        </p:txBody>
      </p:sp>
      <p:sp>
        <p:nvSpPr>
          <p:cNvPr id="5" name="CuadroTexto 4">
            <a:extLst>
              <a:ext uri="{FF2B5EF4-FFF2-40B4-BE49-F238E27FC236}">
                <a16:creationId xmlns:a16="http://schemas.microsoft.com/office/drawing/2014/main" id="{EFB965ED-2696-99AC-D212-845522AE7DC3}"/>
              </a:ext>
            </a:extLst>
          </p:cNvPr>
          <p:cNvSpPr txBox="1"/>
          <p:nvPr/>
        </p:nvSpPr>
        <p:spPr>
          <a:xfrm>
            <a:off x="6012160" y="2852936"/>
            <a:ext cx="2808312" cy="791179"/>
          </a:xfrm>
          <a:prstGeom prst="rect">
            <a:avLst/>
          </a:prstGeom>
          <a:noFill/>
        </p:spPr>
        <p:txBody>
          <a:bodyPr wrap="square">
            <a:spAutoFit/>
          </a:bodyPr>
          <a:lstStyle/>
          <a:p>
            <a:pPr algn="r">
              <a:lnSpc>
                <a:spcPct val="150000"/>
              </a:lnSpc>
            </a:pPr>
            <a:r>
              <a:rPr lang="es-MX" sz="1600" dirty="0">
                <a:latin typeface="Arial" pitchFamily="34" charset="0"/>
                <a:cs typeface="Arial" pitchFamily="34" charset="0"/>
              </a:rPr>
              <a:t>Las líneas arrendadas usan conexiones seriales</a:t>
            </a:r>
            <a:endParaRPr lang="es-MX" sz="1600" dirty="0"/>
          </a:p>
        </p:txBody>
      </p:sp>
    </p:spTree>
    <p:extLst>
      <p:ext uri="{BB962C8B-B14F-4D97-AF65-F5344CB8AC3E}">
        <p14:creationId xmlns:p14="http://schemas.microsoft.com/office/powerpoint/2010/main" val="259460948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1889</TotalTime>
  <Words>2776</Words>
  <Application>Microsoft Office PowerPoint</Application>
  <PresentationFormat>Presentación en pantalla (4:3)</PresentationFormat>
  <Paragraphs>208</Paragraphs>
  <Slides>54</Slides>
  <Notes>5</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54</vt:i4>
      </vt:variant>
    </vt:vector>
  </HeadingPairs>
  <TitlesOfParts>
    <vt:vector size="61" baseType="lpstr">
      <vt:lpstr>Arial</vt:lpstr>
      <vt:lpstr>Calibri</vt:lpstr>
      <vt:lpstr>Dom Casual</vt:lpstr>
      <vt:lpstr>Times New Roman</vt:lpstr>
      <vt:lpstr>Wingdings</vt:lpstr>
      <vt:lpstr>ZapfHumnst BT</vt:lpstr>
      <vt:lpstr>Tema de Office</vt:lpstr>
      <vt:lpstr>TC 3003B Implementación de redes de área amplia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TC 2022 Interconexión de redes</dc:title>
  <dc:creator>Lizethe Pérez Fuertes</dc:creator>
  <cp:lastModifiedBy>Lizethe Pérez Fuertes</cp:lastModifiedBy>
  <cp:revision>18</cp:revision>
  <dcterms:created xsi:type="dcterms:W3CDTF">2021-02-08T03:07:42Z</dcterms:created>
  <dcterms:modified xsi:type="dcterms:W3CDTF">2023-04-17T21:41:45Z</dcterms:modified>
</cp:coreProperties>
</file>

<file path=docProps/thumbnail.jpeg>
</file>